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Lst>
  <p:sldIdLst>
    <p:sldId id="256" r:id="rId2"/>
    <p:sldId id="258" r:id="rId3"/>
    <p:sldId id="257" r:id="rId4"/>
    <p:sldId id="259" r:id="rId5"/>
    <p:sldId id="260" r:id="rId6"/>
    <p:sldId id="262" r:id="rId7"/>
    <p:sldId id="263" r:id="rId8"/>
    <p:sldId id="264" r:id="rId9"/>
    <p:sldId id="265" r:id="rId10"/>
    <p:sldId id="266" r:id="rId11"/>
    <p:sldId id="261" r:id="rId12"/>
  </p:sldIdLst>
  <p:sldSz cx="9144000" cy="5143500" type="screen16x9"/>
  <p:notesSz cx="6742113" cy="9872663"/>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8" y="-40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cSld>
  <p:clrMapOvr>
    <a:masterClrMapping/>
  </p:clrMapOvr>
  <p:transition spd="slow" advClick="0" advTm="10000">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FESTO_GEAENDERT" hidden="1"/>
          <p:cNvSpPr txBox="1"/>
          <p:nvPr/>
        </p:nvSpPr>
        <p:spPr>
          <a:xfrm>
            <a:off x="5511803" y="5048250"/>
            <a:ext cx="1439863" cy="67866"/>
          </a:xfrm>
          <a:prstGeom prst="rect">
            <a:avLst/>
          </a:prstGeom>
          <a:noFill/>
        </p:spPr>
        <p:txBody>
          <a:bodyPr lIns="36000" tIns="0" rIns="0" bIns="0"/>
          <a:lstStyle/>
          <a:p>
            <a:pPr fontAlgn="auto">
              <a:spcBef>
                <a:spcPts val="0"/>
              </a:spcBef>
              <a:spcAft>
                <a:spcPts val="0"/>
              </a:spcAft>
              <a:defRPr/>
            </a:pPr>
            <a:endParaRPr lang="de-DE" sz="500">
              <a:latin typeface="MetaPlusLF" pitchFamily="2" charset="0"/>
            </a:endParaRPr>
          </a:p>
        </p:txBody>
      </p:sp>
      <p:sp>
        <p:nvSpPr>
          <p:cNvPr id="20" name="FESTO_STATUS" hidden="1"/>
          <p:cNvSpPr txBox="1"/>
          <p:nvPr/>
        </p:nvSpPr>
        <p:spPr>
          <a:xfrm>
            <a:off x="7086600" y="5048251"/>
            <a:ext cx="90488" cy="169277"/>
          </a:xfrm>
          <a:prstGeom prst="rect">
            <a:avLst/>
          </a:prstGeom>
          <a:solidFill>
            <a:schemeClr val="accent1"/>
          </a:solidFill>
          <a:ln>
            <a:solidFill>
              <a:schemeClr val="accent1"/>
            </a:solidFill>
          </a:ln>
        </p:spPr>
        <p:txBody>
          <a:bodyPr>
            <a:spAutoFit/>
          </a:bodyPr>
          <a:lstStyle/>
          <a:p>
            <a:pPr fontAlgn="auto">
              <a:spcBef>
                <a:spcPts val="0"/>
              </a:spcBef>
              <a:spcAft>
                <a:spcPts val="0"/>
              </a:spcAft>
              <a:defRPr/>
            </a:pPr>
            <a:endParaRPr lang="de-DE" sz="500">
              <a:latin typeface="MetaPlusLF" pitchFamily="2" charset="0"/>
            </a:endParaRPr>
          </a:p>
        </p:txBody>
      </p:sp>
      <p:sp>
        <p:nvSpPr>
          <p:cNvPr id="21" name="FESTO_STATUS1" hidden="1"/>
          <p:cNvSpPr txBox="1"/>
          <p:nvPr/>
        </p:nvSpPr>
        <p:spPr>
          <a:xfrm>
            <a:off x="7175503" y="5048250"/>
            <a:ext cx="612775" cy="67866"/>
          </a:xfrm>
          <a:prstGeom prst="rect">
            <a:avLst/>
          </a:prstGeom>
          <a:noFill/>
          <a:ln>
            <a:solidFill>
              <a:schemeClr val="accent1"/>
            </a:solidFill>
          </a:ln>
        </p:spPr>
        <p:txBody>
          <a:bodyPr lIns="36000" tIns="0" rIns="0" bIns="0"/>
          <a:lstStyle/>
          <a:p>
            <a:pPr fontAlgn="auto">
              <a:spcBef>
                <a:spcPts val="0"/>
              </a:spcBef>
              <a:spcAft>
                <a:spcPts val="0"/>
              </a:spcAft>
              <a:defRPr/>
            </a:pPr>
            <a:endParaRPr lang="de-DE" sz="500">
              <a:latin typeface="MetaPlusLF" pitchFamily="2" charset="0"/>
            </a:endParaRPr>
          </a:p>
        </p:txBody>
      </p:sp>
      <p:sp>
        <p:nvSpPr>
          <p:cNvPr id="22" name="FESTO_VERTRAULICH" hidden="1"/>
          <p:cNvSpPr txBox="1"/>
          <p:nvPr/>
        </p:nvSpPr>
        <p:spPr>
          <a:xfrm>
            <a:off x="7886700" y="5048251"/>
            <a:ext cx="90488" cy="169277"/>
          </a:xfrm>
          <a:prstGeom prst="rect">
            <a:avLst/>
          </a:prstGeom>
          <a:solidFill>
            <a:schemeClr val="accent2"/>
          </a:solidFill>
          <a:ln>
            <a:solidFill>
              <a:schemeClr val="accent2"/>
            </a:solidFill>
          </a:ln>
        </p:spPr>
        <p:txBody>
          <a:bodyPr>
            <a:spAutoFit/>
          </a:bodyPr>
          <a:lstStyle/>
          <a:p>
            <a:pPr fontAlgn="auto">
              <a:spcBef>
                <a:spcPts val="0"/>
              </a:spcBef>
              <a:spcAft>
                <a:spcPts val="0"/>
              </a:spcAft>
              <a:defRPr/>
            </a:pPr>
            <a:endParaRPr lang="de-DE" sz="500">
              <a:latin typeface="MetaPlusLF" pitchFamily="2" charset="0"/>
            </a:endParaRPr>
          </a:p>
        </p:txBody>
      </p:sp>
      <p:sp>
        <p:nvSpPr>
          <p:cNvPr id="23" name="FESTO_VERTRAULICH1" hidden="1"/>
          <p:cNvSpPr txBox="1"/>
          <p:nvPr/>
        </p:nvSpPr>
        <p:spPr>
          <a:xfrm>
            <a:off x="7975603" y="5048250"/>
            <a:ext cx="612775" cy="67866"/>
          </a:xfrm>
          <a:prstGeom prst="rect">
            <a:avLst/>
          </a:prstGeom>
          <a:noFill/>
          <a:ln>
            <a:solidFill>
              <a:schemeClr val="accent2"/>
            </a:solidFill>
          </a:ln>
        </p:spPr>
        <p:txBody>
          <a:bodyPr lIns="36000" tIns="0" rIns="0" bIns="0"/>
          <a:lstStyle/>
          <a:p>
            <a:pPr fontAlgn="auto">
              <a:spcBef>
                <a:spcPts val="0"/>
              </a:spcBef>
              <a:spcAft>
                <a:spcPts val="0"/>
              </a:spcAft>
              <a:defRPr/>
            </a:pPr>
            <a:endParaRPr lang="de-DE" sz="500">
              <a:latin typeface="MetaPlusLF" pitchFamily="2" charset="0"/>
            </a:endParaRPr>
          </a:p>
        </p:txBody>
      </p:sp>
      <p:pic>
        <p:nvPicPr>
          <p:cNvPr id="2" name="Picture 2" descr="C:\JHL\Daten\joh\Arbeit\05_feiermitbar\02_Marketing\Elemente\Logos\schwarz\logo_text_black.jpg"/>
          <p:cNvPicPr>
            <a:picLocks noChangeAspect="1" noChangeArrowheads="1"/>
          </p:cNvPicPr>
          <p:nvPr userDrawn="1"/>
        </p:nvPicPr>
        <p:blipFill>
          <a:blip r:embed="rId3" cstate="print"/>
          <a:srcRect/>
          <a:stretch>
            <a:fillRect/>
          </a:stretch>
        </p:blipFill>
        <p:spPr bwMode="auto">
          <a:xfrm>
            <a:off x="233680" y="4660022"/>
            <a:ext cx="2247125" cy="360000"/>
          </a:xfrm>
          <a:prstGeom prst="rect">
            <a:avLst/>
          </a:prstGeom>
          <a:noFill/>
        </p:spPr>
      </p:pic>
      <p:pic>
        <p:nvPicPr>
          <p:cNvPr id="3" name="Picture 3" descr="C:\JHL\Daten\joh\Arbeit\05_feiermitbar\02_Marketing\Elemente\Logos\schwarz\logo_caro_black.jpg"/>
          <p:cNvPicPr>
            <a:picLocks noChangeAspect="1" noChangeArrowheads="1"/>
          </p:cNvPicPr>
          <p:nvPr userDrawn="1"/>
        </p:nvPicPr>
        <p:blipFill>
          <a:blip r:embed="rId4" cstate="print"/>
          <a:srcRect/>
          <a:stretch>
            <a:fillRect/>
          </a:stretch>
        </p:blipFill>
        <p:spPr bwMode="auto">
          <a:xfrm>
            <a:off x="7446026" y="4587974"/>
            <a:ext cx="1465372" cy="432000"/>
          </a:xfrm>
          <a:prstGeom prst="rect">
            <a:avLst/>
          </a:prstGeom>
          <a:noFill/>
        </p:spPr>
      </p:pic>
    </p:spTree>
  </p:cSld>
  <p:clrMap bg1="lt1" tx1="dk1" bg2="lt2" tx2="dk2" accent1="accent1" accent2="accent2" accent3="accent3" accent4="accent4" accent5="accent5" accent6="accent6" hlink="hlink" folHlink="folHlink"/>
  <p:sldLayoutIdLst>
    <p:sldLayoutId id="2147483659" r:id="rId1"/>
  </p:sldLayoutIdLst>
  <p:transition spd="slow" advClick="0" advTm="10000">
    <p:fade/>
  </p:transition>
  <p:hf hdr="0" ftr="0" dt="0"/>
  <p:txStyles>
    <p:titleStyle>
      <a:lvl1pPr algn="l" rtl="0" eaLnBrk="1" fontAlgn="base" hangingPunct="1">
        <a:spcBef>
          <a:spcPct val="0"/>
        </a:spcBef>
        <a:spcAft>
          <a:spcPct val="0"/>
        </a:spcAft>
        <a:defRPr sz="2100" b="1" kern="1200">
          <a:solidFill>
            <a:schemeClr val="tx1"/>
          </a:solidFill>
          <a:latin typeface="+mj-lt"/>
          <a:ea typeface="+mj-ea"/>
          <a:cs typeface="+mj-cs"/>
        </a:defRPr>
      </a:lvl1pPr>
      <a:lvl2pPr algn="l" rtl="0" eaLnBrk="1" fontAlgn="base" hangingPunct="1">
        <a:spcBef>
          <a:spcPct val="0"/>
        </a:spcBef>
        <a:spcAft>
          <a:spcPct val="0"/>
        </a:spcAft>
        <a:defRPr sz="2100" b="1">
          <a:solidFill>
            <a:schemeClr val="tx1"/>
          </a:solidFill>
          <a:latin typeface="MetaPlusLF" pitchFamily="2" charset="0"/>
        </a:defRPr>
      </a:lvl2pPr>
      <a:lvl3pPr algn="l" rtl="0" eaLnBrk="1" fontAlgn="base" hangingPunct="1">
        <a:spcBef>
          <a:spcPct val="0"/>
        </a:spcBef>
        <a:spcAft>
          <a:spcPct val="0"/>
        </a:spcAft>
        <a:defRPr sz="2100" b="1">
          <a:solidFill>
            <a:schemeClr val="tx1"/>
          </a:solidFill>
          <a:latin typeface="MetaPlusLF" pitchFamily="2" charset="0"/>
        </a:defRPr>
      </a:lvl3pPr>
      <a:lvl4pPr algn="l" rtl="0" eaLnBrk="1" fontAlgn="base" hangingPunct="1">
        <a:spcBef>
          <a:spcPct val="0"/>
        </a:spcBef>
        <a:spcAft>
          <a:spcPct val="0"/>
        </a:spcAft>
        <a:defRPr sz="2100" b="1">
          <a:solidFill>
            <a:schemeClr val="tx1"/>
          </a:solidFill>
          <a:latin typeface="MetaPlusLF" pitchFamily="2" charset="0"/>
        </a:defRPr>
      </a:lvl4pPr>
      <a:lvl5pPr algn="l" rtl="0" eaLnBrk="1" fontAlgn="base" hangingPunct="1">
        <a:spcBef>
          <a:spcPct val="0"/>
        </a:spcBef>
        <a:spcAft>
          <a:spcPct val="0"/>
        </a:spcAft>
        <a:defRPr sz="2100" b="1">
          <a:solidFill>
            <a:schemeClr val="tx1"/>
          </a:solidFill>
          <a:latin typeface="MetaPlusLF" pitchFamily="2" charset="0"/>
        </a:defRPr>
      </a:lvl5pPr>
      <a:lvl6pPr marL="457200" algn="l" rtl="0" eaLnBrk="1" fontAlgn="base" hangingPunct="1">
        <a:spcBef>
          <a:spcPct val="0"/>
        </a:spcBef>
        <a:spcAft>
          <a:spcPct val="0"/>
        </a:spcAft>
        <a:defRPr sz="2100" b="1">
          <a:solidFill>
            <a:schemeClr val="tx1"/>
          </a:solidFill>
          <a:latin typeface="MetaPlusLF" pitchFamily="2" charset="0"/>
        </a:defRPr>
      </a:lvl6pPr>
      <a:lvl7pPr marL="914400" algn="l" rtl="0" eaLnBrk="1" fontAlgn="base" hangingPunct="1">
        <a:spcBef>
          <a:spcPct val="0"/>
        </a:spcBef>
        <a:spcAft>
          <a:spcPct val="0"/>
        </a:spcAft>
        <a:defRPr sz="2100" b="1">
          <a:solidFill>
            <a:schemeClr val="tx1"/>
          </a:solidFill>
          <a:latin typeface="MetaPlusLF" pitchFamily="2" charset="0"/>
        </a:defRPr>
      </a:lvl7pPr>
      <a:lvl8pPr marL="1371600" algn="l" rtl="0" eaLnBrk="1" fontAlgn="base" hangingPunct="1">
        <a:spcBef>
          <a:spcPct val="0"/>
        </a:spcBef>
        <a:spcAft>
          <a:spcPct val="0"/>
        </a:spcAft>
        <a:defRPr sz="2100" b="1">
          <a:solidFill>
            <a:schemeClr val="tx1"/>
          </a:solidFill>
          <a:latin typeface="MetaPlusLF" pitchFamily="2" charset="0"/>
        </a:defRPr>
      </a:lvl8pPr>
      <a:lvl9pPr marL="1828800" algn="l" rtl="0" eaLnBrk="1" fontAlgn="base" hangingPunct="1">
        <a:spcBef>
          <a:spcPct val="0"/>
        </a:spcBef>
        <a:spcAft>
          <a:spcPct val="0"/>
        </a:spcAft>
        <a:defRPr sz="2100" b="1">
          <a:solidFill>
            <a:schemeClr val="tx1"/>
          </a:solidFill>
          <a:latin typeface="MetaPlusLF" pitchFamily="2" charset="0"/>
        </a:defRPr>
      </a:lvl9pPr>
    </p:titleStyle>
    <p:bodyStyle>
      <a:lvl1pPr marL="342900" indent="-342900" algn="l" rtl="0" eaLnBrk="1" fontAlgn="base" hangingPunct="1">
        <a:spcBef>
          <a:spcPct val="20000"/>
        </a:spcBef>
        <a:spcAft>
          <a:spcPct val="0"/>
        </a:spcAft>
        <a:buFont typeface="MetaPlusLF" pitchFamily="2" charset="0"/>
        <a:buAutoNum type="arabicPeriod"/>
        <a:defRPr sz="16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16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16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218" name="Picture 2" descr="C:\JHL\Daten\joh\Arbeit\05_feiermitbar\01_Leistungen\01_Konzept\stylebar\20160531_Bar-Shooting, stylebar\DSC08777_mod2_1-1_sw_comic.jpg"/>
          <p:cNvPicPr>
            <a:picLocks noChangeAspect="1" noChangeArrowheads="1"/>
          </p:cNvPicPr>
          <p:nvPr/>
        </p:nvPicPr>
        <p:blipFill>
          <a:blip r:embed="rId2" cstate="print"/>
          <a:srcRect/>
          <a:stretch>
            <a:fillRect/>
          </a:stretch>
        </p:blipFill>
        <p:spPr bwMode="auto">
          <a:xfrm>
            <a:off x="4212480" y="195486"/>
            <a:ext cx="4752000" cy="4752000"/>
          </a:xfrm>
          <a:prstGeom prst="rect">
            <a:avLst/>
          </a:prstGeom>
          <a:noFill/>
        </p:spPr>
      </p:pic>
      <p:pic>
        <p:nvPicPr>
          <p:cNvPr id="9219" name="Picture 3" descr="C:\JHL\Daten\joh\Arbeit\05_feiermitbar\02_Marketing\Elemente\Logos\logo_all_black.jpg"/>
          <p:cNvPicPr>
            <a:picLocks noChangeAspect="1" noChangeArrowheads="1"/>
          </p:cNvPicPr>
          <p:nvPr/>
        </p:nvPicPr>
        <p:blipFill>
          <a:blip r:embed="rId3" cstate="print"/>
          <a:srcRect/>
          <a:stretch>
            <a:fillRect/>
          </a:stretch>
        </p:blipFill>
        <p:spPr bwMode="auto">
          <a:xfrm>
            <a:off x="179512" y="195485"/>
            <a:ext cx="3888432" cy="1988307"/>
          </a:xfrm>
          <a:prstGeom prst="rect">
            <a:avLst/>
          </a:prstGeom>
          <a:noFill/>
        </p:spPr>
      </p:pic>
      <p:sp>
        <p:nvSpPr>
          <p:cNvPr id="16" name="Textfeld 15"/>
          <p:cNvSpPr txBox="1"/>
          <p:nvPr/>
        </p:nvSpPr>
        <p:spPr>
          <a:xfrm>
            <a:off x="152012" y="3075806"/>
            <a:ext cx="3877343" cy="923330"/>
          </a:xfrm>
          <a:prstGeom prst="rect">
            <a:avLst/>
          </a:prstGeom>
          <a:noFill/>
        </p:spPr>
        <p:txBody>
          <a:bodyPr wrap="none" lIns="0" tIns="0" rIns="0" bIns="0" rtlCol="0">
            <a:spAutoFit/>
          </a:bodyPr>
          <a:lstStyle/>
          <a:p>
            <a:pPr algn="r"/>
            <a:r>
              <a:rPr lang="de-DE" sz="3000" dirty="0" smtClean="0">
                <a:latin typeface="Futura Hv BT" pitchFamily="34" charset="0"/>
              </a:rPr>
              <a:t>Der exklusive Service</a:t>
            </a:r>
          </a:p>
          <a:p>
            <a:pPr algn="r"/>
            <a:r>
              <a:rPr lang="de-DE" sz="3000" dirty="0" smtClean="0">
                <a:latin typeface="Futura Hv BT" pitchFamily="34" charset="0"/>
              </a:rPr>
              <a:t>für Ihr Fest</a:t>
            </a:r>
            <a:endParaRPr lang="en-GB" sz="3000" dirty="0">
              <a:latin typeface="Futura Hv BT" pitchFamily="34" charset="0"/>
            </a:endParaRPr>
          </a:p>
        </p:txBody>
      </p:sp>
    </p:spTree>
  </p:cSld>
  <p:clrMapOvr>
    <a:masterClrMapping/>
  </p:clrMapOvr>
  <p:transition spd="slow" advClick="0" advTm="10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JHL\Daten\joh\Arbeit\05_feiermitbar\02_Marketing\Elemente\Caros\caro_smiley_white.jpg"/>
          <p:cNvPicPr>
            <a:picLocks noChangeAspect="1" noChangeArrowheads="1"/>
          </p:cNvPicPr>
          <p:nvPr/>
        </p:nvPicPr>
        <p:blipFill>
          <a:blip r:embed="rId2" cstate="print"/>
          <a:srcRect/>
          <a:stretch>
            <a:fillRect/>
          </a:stretch>
        </p:blipFill>
        <p:spPr bwMode="auto">
          <a:xfrm>
            <a:off x="244796" y="96582"/>
            <a:ext cx="360000" cy="360000"/>
          </a:xfrm>
          <a:prstGeom prst="rect">
            <a:avLst/>
          </a:prstGeom>
          <a:noFill/>
        </p:spPr>
      </p:pic>
      <p:sp>
        <p:nvSpPr>
          <p:cNvPr id="3" name="Textfeld 2"/>
          <p:cNvSpPr txBox="1"/>
          <p:nvPr/>
        </p:nvSpPr>
        <p:spPr>
          <a:xfrm>
            <a:off x="251520" y="51470"/>
            <a:ext cx="8640960" cy="897682"/>
          </a:xfrm>
          <a:prstGeom prst="rect">
            <a:avLst/>
          </a:prstGeom>
          <a:noFill/>
        </p:spPr>
        <p:txBody>
          <a:bodyPr wrap="square" lIns="0" tIns="0" rIns="0" bIns="0" rtlCol="0">
            <a:spAutoFit/>
          </a:bodyPr>
          <a:lstStyle/>
          <a:p>
            <a:pPr marL="468000">
              <a:spcAft>
                <a:spcPts val="1000"/>
              </a:spcAft>
            </a:pPr>
            <a:r>
              <a:rPr lang="de-DE" sz="3000" dirty="0" smtClean="0">
                <a:latin typeface="Futura Hv BT" pitchFamily="34" charset="0"/>
              </a:rPr>
              <a:t>Galerie</a:t>
            </a:r>
          </a:p>
          <a:p>
            <a:pPr marL="468000">
              <a:spcAft>
                <a:spcPts val="500"/>
              </a:spcAft>
            </a:pPr>
            <a:r>
              <a:rPr lang="de-DE" sz="2000" dirty="0" err="1" smtClean="0">
                <a:latin typeface="Futura Hv BT" pitchFamily="34" charset="0"/>
              </a:rPr>
              <a:t>multi</a:t>
            </a:r>
            <a:r>
              <a:rPr lang="de-DE" sz="2000" dirty="0" err="1" smtClean="0">
                <a:latin typeface="Futura Lt BT" pitchFamily="34" charset="0"/>
              </a:rPr>
              <a:t>media</a:t>
            </a:r>
            <a:endParaRPr lang="en-GB" sz="2000" dirty="0">
              <a:latin typeface="Futura Lt BT" pitchFamily="34" charset="0"/>
            </a:endParaRPr>
          </a:p>
        </p:txBody>
      </p:sp>
      <p:pic>
        <p:nvPicPr>
          <p:cNvPr id="6" name="Picture 2" descr="C:\JHL\Daten\joh\Arbeit\05_feiermitbar\02_Marketing\Elemente\Caros\caro_speaker_white.jpg"/>
          <p:cNvPicPr>
            <a:picLocks noChangeAspect="1" noChangeArrowheads="1"/>
          </p:cNvPicPr>
          <p:nvPr/>
        </p:nvPicPr>
        <p:blipFill>
          <a:blip r:embed="rId3" cstate="print"/>
          <a:srcRect/>
          <a:stretch>
            <a:fillRect/>
          </a:stretch>
        </p:blipFill>
        <p:spPr bwMode="auto">
          <a:xfrm>
            <a:off x="244796" y="593954"/>
            <a:ext cx="360000" cy="360000"/>
          </a:xfrm>
          <a:prstGeom prst="rect">
            <a:avLst/>
          </a:prstGeom>
          <a:noFill/>
        </p:spPr>
      </p:pic>
      <p:pic>
        <p:nvPicPr>
          <p:cNvPr id="8194" name="Picture 2" descr="C:\JHL\Daten\joh\Arbeit\05_feiermitbar\01_Leistungen\03_Musik\20160531_Bar-Shooting, media\DSC08821_mod_1-1.jpg"/>
          <p:cNvPicPr>
            <a:picLocks noChangeArrowheads="1"/>
          </p:cNvPicPr>
          <p:nvPr/>
        </p:nvPicPr>
        <p:blipFill>
          <a:blip r:embed="rId4" cstate="print"/>
          <a:srcRect/>
          <a:stretch>
            <a:fillRect/>
          </a:stretch>
        </p:blipFill>
        <p:spPr bwMode="auto">
          <a:xfrm>
            <a:off x="251520" y="1275918"/>
            <a:ext cx="2808000" cy="2808000"/>
          </a:xfrm>
          <a:prstGeom prst="rect">
            <a:avLst/>
          </a:prstGeom>
          <a:noFill/>
        </p:spPr>
      </p:pic>
      <p:pic>
        <p:nvPicPr>
          <p:cNvPr id="8195" name="Picture 3" descr="C:\JHL\Daten\joh\Arbeit\05_feiermitbar\01_Leistungen\03_Musik\20160531_Bar-Shooting, media\DSC08594_mod_1-1.jpg"/>
          <p:cNvPicPr>
            <a:picLocks noChangeArrowheads="1"/>
          </p:cNvPicPr>
          <p:nvPr/>
        </p:nvPicPr>
        <p:blipFill>
          <a:blip r:embed="rId5" cstate="print"/>
          <a:srcRect/>
          <a:stretch>
            <a:fillRect/>
          </a:stretch>
        </p:blipFill>
        <p:spPr bwMode="auto">
          <a:xfrm>
            <a:off x="3165460" y="1275918"/>
            <a:ext cx="2808000" cy="2808000"/>
          </a:xfrm>
          <a:prstGeom prst="rect">
            <a:avLst/>
          </a:prstGeom>
          <a:noFill/>
        </p:spPr>
      </p:pic>
      <p:pic>
        <p:nvPicPr>
          <p:cNvPr id="8196" name="Picture 4" descr="C:\JHL\Daten\joh\Arbeit\05_feiermitbar\01_Leistungen\03_Musik\20160531_Bar-Shooting, media\DSC08598_mod_1-1.jpg"/>
          <p:cNvPicPr>
            <a:picLocks noChangeArrowheads="1"/>
          </p:cNvPicPr>
          <p:nvPr/>
        </p:nvPicPr>
        <p:blipFill>
          <a:blip r:embed="rId6" cstate="print"/>
          <a:srcRect/>
          <a:stretch>
            <a:fillRect/>
          </a:stretch>
        </p:blipFill>
        <p:spPr bwMode="auto">
          <a:xfrm>
            <a:off x="6084168" y="1275918"/>
            <a:ext cx="2808000" cy="2808000"/>
          </a:xfrm>
          <a:prstGeom prst="rect">
            <a:avLst/>
          </a:prstGeom>
          <a:noFill/>
        </p:spPr>
      </p:pic>
    </p:spTree>
  </p:cSld>
  <p:clrMapOvr>
    <a:masterClrMapping/>
  </p:clrMapOvr>
  <p:transition spd="slow" advClick="0" advTm="10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p:cNvGrpSpPr/>
          <p:nvPr/>
        </p:nvGrpSpPr>
        <p:grpSpPr>
          <a:xfrm>
            <a:off x="244796" y="51470"/>
            <a:ext cx="8647684" cy="4321696"/>
            <a:chOff x="244796" y="51470"/>
            <a:chExt cx="8647684" cy="4321696"/>
          </a:xfrm>
        </p:grpSpPr>
        <p:grpSp>
          <p:nvGrpSpPr>
            <p:cNvPr id="2" name="Gruppieren 1"/>
            <p:cNvGrpSpPr/>
            <p:nvPr/>
          </p:nvGrpSpPr>
          <p:grpSpPr>
            <a:xfrm>
              <a:off x="251520" y="51470"/>
              <a:ext cx="8640960" cy="4321696"/>
              <a:chOff x="251520" y="360090"/>
              <a:chExt cx="8640960" cy="4321696"/>
            </a:xfrm>
          </p:grpSpPr>
          <p:pic>
            <p:nvPicPr>
              <p:cNvPr id="3" name="Picture 4" descr="C:\JHL\Daten\joh\Arbeit\05_feiermitbar\01_Leistungen\02_Bar\20160531_Bar-Shooting, barkeeper\DSC08696_mod2_1-1_sw.jpg"/>
              <p:cNvPicPr>
                <a:picLocks noChangeAspect="1" noChangeArrowheads="1"/>
              </p:cNvPicPr>
              <p:nvPr/>
            </p:nvPicPr>
            <p:blipFill>
              <a:blip r:embed="rId2" cstate="print"/>
              <a:srcRect/>
              <a:stretch>
                <a:fillRect/>
              </a:stretch>
            </p:blipFill>
            <p:spPr bwMode="auto">
              <a:xfrm>
                <a:off x="5220072" y="929830"/>
                <a:ext cx="3672000" cy="3672000"/>
              </a:xfrm>
              <a:prstGeom prst="rect">
                <a:avLst/>
              </a:prstGeom>
              <a:noFill/>
            </p:spPr>
          </p:pic>
          <p:sp>
            <p:nvSpPr>
              <p:cNvPr id="4" name="Textfeld 3"/>
              <p:cNvSpPr txBox="1"/>
              <p:nvPr/>
            </p:nvSpPr>
            <p:spPr>
              <a:xfrm>
                <a:off x="251520" y="360090"/>
                <a:ext cx="8640960" cy="4321696"/>
              </a:xfrm>
              <a:prstGeom prst="rect">
                <a:avLst/>
              </a:prstGeom>
              <a:noFill/>
            </p:spPr>
            <p:txBody>
              <a:bodyPr wrap="square" lIns="0" tIns="0" rIns="0" bIns="0" rtlCol="0">
                <a:spAutoFit/>
              </a:bodyPr>
              <a:lstStyle/>
              <a:p>
                <a:pPr marL="468000">
                  <a:spcAft>
                    <a:spcPts val="500"/>
                  </a:spcAft>
                </a:pPr>
                <a:r>
                  <a:rPr lang="de-DE" sz="3000" dirty="0" smtClean="0">
                    <a:latin typeface="Futura Hv BT" pitchFamily="34" charset="0"/>
                  </a:rPr>
                  <a:t>Kontakt</a:t>
                </a:r>
              </a:p>
              <a:p>
                <a:pPr marL="468000" defTabSz="538163">
                  <a:spcAft>
                    <a:spcPts val="500"/>
                  </a:spcAft>
                </a:pPr>
                <a:r>
                  <a:rPr lang="de-DE" sz="1400" dirty="0" smtClean="0">
                    <a:latin typeface="Futura Lt BT" pitchFamily="34" charset="0"/>
                  </a:rPr>
                  <a:t>Planen Sie ein Fest?</a:t>
                </a:r>
              </a:p>
              <a:p>
                <a:pPr defTabSz="538163">
                  <a:spcAft>
                    <a:spcPts val="500"/>
                  </a:spcAft>
                </a:pPr>
                <a:r>
                  <a:rPr lang="de-DE" sz="1400" dirty="0" smtClean="0">
                    <a:latin typeface="Futura Lt BT" pitchFamily="34" charset="0"/>
                  </a:rPr>
                  <a:t>		Suchen Sie den besonderen Reiz?</a:t>
                </a:r>
              </a:p>
              <a:p>
                <a:pPr defTabSz="538163">
                  <a:spcAft>
                    <a:spcPts val="500"/>
                  </a:spcAft>
                </a:pPr>
                <a:r>
                  <a:rPr lang="de-DE" sz="1400" dirty="0" smtClean="0">
                    <a:latin typeface="Futura Lt BT" pitchFamily="34" charset="0"/>
                  </a:rPr>
                  <a:t>			Wollen Sie Ihre Gäste verwöhnen?</a:t>
                </a:r>
              </a:p>
              <a:p>
                <a:pPr defTabSz="538163">
                  <a:spcAft>
                    <a:spcPts val="500"/>
                  </a:spcAft>
                </a:pPr>
                <a:r>
                  <a:rPr lang="de-DE" sz="1400" dirty="0" smtClean="0">
                    <a:latin typeface="Futura Hv BT" pitchFamily="34" charset="0"/>
                  </a:rPr>
                  <a:t>				...dann feiern Sie mit Bar!</a:t>
                </a:r>
              </a:p>
              <a:p>
                <a:pPr defTabSz="538163">
                  <a:spcAft>
                    <a:spcPts val="0"/>
                  </a:spcAft>
                </a:pPr>
                <a:endParaRPr lang="de-DE" sz="500" dirty="0" smtClean="0">
                  <a:latin typeface="Futura Lt BT" pitchFamily="34" charset="0"/>
                </a:endParaRPr>
              </a:p>
              <a:p>
                <a:pPr defTabSz="538163">
                  <a:spcAft>
                    <a:spcPts val="0"/>
                  </a:spcAft>
                </a:pPr>
                <a:r>
                  <a:rPr lang="de-DE" sz="1400" dirty="0" smtClean="0">
                    <a:latin typeface="Futura Lt BT" pitchFamily="34" charset="0"/>
                  </a:rPr>
                  <a:t>Gerne unterstützen wir Sie individuell bei der Planung Ihrer Feier.</a:t>
                </a:r>
              </a:p>
              <a:p>
                <a:pPr defTabSz="538163">
                  <a:spcAft>
                    <a:spcPts val="0"/>
                  </a:spcAft>
                </a:pPr>
                <a:r>
                  <a:rPr lang="de-DE" sz="1400" dirty="0" smtClean="0">
                    <a:latin typeface="Futura Lt BT" pitchFamily="34" charset="0"/>
                  </a:rPr>
                  <a:t>Bei Interesse stehen wir Ihnen jederzeit zur Verfügung</a:t>
                </a:r>
                <a:r>
                  <a:rPr lang="de-DE" sz="1400" dirty="0" smtClean="0"/>
                  <a:t>.</a:t>
                </a:r>
              </a:p>
              <a:p>
                <a:pPr defTabSz="538163">
                  <a:spcAft>
                    <a:spcPts val="0"/>
                  </a:spcAft>
                </a:pPr>
                <a:endParaRPr lang="de-DE" sz="1000" dirty="0" smtClean="0">
                  <a:latin typeface="Futura Lt BT" pitchFamily="34" charset="0"/>
                </a:endParaRPr>
              </a:p>
              <a:p>
                <a:pPr marL="468000" defTabSz="538163">
                  <a:spcAft>
                    <a:spcPts val="0"/>
                  </a:spcAft>
                </a:pPr>
                <a:r>
                  <a:rPr lang="de-DE" sz="1400" dirty="0" smtClean="0">
                    <a:latin typeface="Futura Hv BT" pitchFamily="34" charset="0"/>
                  </a:rPr>
                  <a:t>Johannes Lang</a:t>
                </a:r>
              </a:p>
              <a:p>
                <a:pPr marL="468000" defTabSz="538163">
                  <a:spcAft>
                    <a:spcPts val="0"/>
                  </a:spcAft>
                </a:pPr>
                <a:r>
                  <a:rPr lang="de-DE" sz="1400" dirty="0" err="1" smtClean="0">
                    <a:latin typeface="Futura Lt BT" pitchFamily="34" charset="0"/>
                  </a:rPr>
                  <a:t>Dinkelbeetweg</a:t>
                </a:r>
                <a:r>
                  <a:rPr lang="de-DE" sz="1400" dirty="0" smtClean="0">
                    <a:latin typeface="Futura Lt BT" pitchFamily="34" charset="0"/>
                  </a:rPr>
                  <a:t> 3</a:t>
                </a:r>
              </a:p>
              <a:p>
                <a:pPr marL="468000" defTabSz="538163">
                  <a:spcAft>
                    <a:spcPts val="0"/>
                  </a:spcAft>
                </a:pPr>
                <a:r>
                  <a:rPr lang="de-DE" sz="1400" dirty="0" smtClean="0">
                    <a:latin typeface="Futura Lt BT" pitchFamily="34" charset="0"/>
                  </a:rPr>
                  <a:t>73054 Eislingen</a:t>
                </a:r>
              </a:p>
              <a:p>
                <a:pPr marL="468000" defTabSz="538163">
                  <a:spcAft>
                    <a:spcPts val="0"/>
                  </a:spcAft>
                </a:pPr>
                <a:endParaRPr lang="de-DE" sz="1000" dirty="0" smtClean="0">
                  <a:latin typeface="Futura Lt BT" pitchFamily="34" charset="0"/>
                </a:endParaRPr>
              </a:p>
              <a:p>
                <a:pPr marL="468000" defTabSz="538163">
                  <a:spcAft>
                    <a:spcPts val="0"/>
                  </a:spcAft>
                </a:pPr>
                <a:r>
                  <a:rPr lang="de-DE" sz="1400" dirty="0" smtClean="0">
                    <a:latin typeface="Futura Lt BT" pitchFamily="34" charset="0"/>
                  </a:rPr>
                  <a:t>07161 / 507 5 508</a:t>
                </a:r>
              </a:p>
              <a:p>
                <a:pPr marL="468000" defTabSz="538163">
                  <a:spcAft>
                    <a:spcPts val="0"/>
                  </a:spcAft>
                </a:pPr>
                <a:endParaRPr lang="de-DE" sz="1400" dirty="0" smtClean="0">
                  <a:latin typeface="Futura Lt BT" pitchFamily="34" charset="0"/>
                </a:endParaRPr>
              </a:p>
              <a:p>
                <a:pPr marL="468000" defTabSz="538163">
                  <a:spcAft>
                    <a:spcPts val="0"/>
                  </a:spcAft>
                </a:pPr>
                <a:r>
                  <a:rPr lang="de-DE" sz="1400" dirty="0" smtClean="0">
                    <a:latin typeface="Futura Hv BT" pitchFamily="34" charset="0"/>
                  </a:rPr>
                  <a:t>mail@feiermitbar.de</a:t>
                </a:r>
              </a:p>
              <a:p>
                <a:pPr marL="468000" defTabSz="538163">
                  <a:spcAft>
                    <a:spcPts val="0"/>
                  </a:spcAft>
                </a:pPr>
                <a:endParaRPr lang="de-DE" sz="1400" dirty="0" smtClean="0">
                  <a:latin typeface="Futura Lt BT" pitchFamily="34" charset="0"/>
                </a:endParaRPr>
              </a:p>
              <a:p>
                <a:pPr marL="468000" defTabSz="538163">
                  <a:spcAft>
                    <a:spcPts val="0"/>
                  </a:spcAft>
                </a:pPr>
                <a:r>
                  <a:rPr lang="de-DE" sz="1400" dirty="0" smtClean="0">
                    <a:latin typeface="Futura Hv BT" pitchFamily="34" charset="0"/>
                  </a:rPr>
                  <a:t>www.feiermitbar.de</a:t>
                </a:r>
                <a:endParaRPr lang="en-GB" sz="1400" dirty="0">
                  <a:latin typeface="Futura Hv BT" pitchFamily="34" charset="0"/>
                </a:endParaRPr>
              </a:p>
            </p:txBody>
          </p:sp>
        </p:grpSp>
        <p:pic>
          <p:nvPicPr>
            <p:cNvPr id="3074" name="Picture 2" descr="C:\JHL\Daten\joh\Arbeit\05_feiermitbar\02_Marketing\Elemente\Caros\caro_at2_white.jpg"/>
            <p:cNvPicPr>
              <a:picLocks noChangeAspect="1" noChangeArrowheads="1"/>
            </p:cNvPicPr>
            <p:nvPr/>
          </p:nvPicPr>
          <p:blipFill>
            <a:blip r:embed="rId3" cstate="print"/>
            <a:srcRect/>
            <a:stretch>
              <a:fillRect/>
            </a:stretch>
          </p:blipFill>
          <p:spPr bwMode="auto">
            <a:xfrm>
              <a:off x="244796" y="96582"/>
              <a:ext cx="360000" cy="360000"/>
            </a:xfrm>
            <a:prstGeom prst="rect">
              <a:avLst/>
            </a:prstGeom>
            <a:noFill/>
          </p:spPr>
        </p:pic>
        <p:pic>
          <p:nvPicPr>
            <p:cNvPr id="3075" name="Picture 3" descr="C:\JHL\Daten\joh\Arbeit\05_feiermitbar\02_Marketing\Elemente\Caros\caro_web_white.jpg"/>
            <p:cNvPicPr>
              <a:picLocks noChangeAspect="1" noChangeArrowheads="1"/>
            </p:cNvPicPr>
            <p:nvPr/>
          </p:nvPicPr>
          <p:blipFill>
            <a:blip r:embed="rId4" cstate="print"/>
            <a:srcRect/>
            <a:stretch>
              <a:fillRect/>
            </a:stretch>
          </p:blipFill>
          <p:spPr bwMode="auto">
            <a:xfrm>
              <a:off x="244796" y="3894830"/>
              <a:ext cx="360000" cy="360000"/>
            </a:xfrm>
            <a:prstGeom prst="rect">
              <a:avLst/>
            </a:prstGeom>
            <a:noFill/>
          </p:spPr>
        </p:pic>
        <p:pic>
          <p:nvPicPr>
            <p:cNvPr id="3076" name="Picture 4" descr="C:\JHL\Daten\joh\Arbeit\05_feiermitbar\02_Marketing\Elemente\Caros\caro_bell_white.jpg"/>
            <p:cNvPicPr>
              <a:picLocks noChangeAspect="1" noChangeArrowheads="1"/>
            </p:cNvPicPr>
            <p:nvPr/>
          </p:nvPicPr>
          <p:blipFill>
            <a:blip r:embed="rId5" cstate="print"/>
            <a:srcRect/>
            <a:stretch>
              <a:fillRect/>
            </a:stretch>
          </p:blipFill>
          <p:spPr bwMode="auto">
            <a:xfrm>
              <a:off x="244796" y="3050906"/>
              <a:ext cx="360000" cy="360000"/>
            </a:xfrm>
            <a:prstGeom prst="rect">
              <a:avLst/>
            </a:prstGeom>
            <a:noFill/>
          </p:spPr>
        </p:pic>
        <p:pic>
          <p:nvPicPr>
            <p:cNvPr id="3077" name="Picture 5" descr="C:\JHL\Daten\joh\Arbeit\05_feiermitbar\02_Marketing\Elemente\Caros\caro_home_white.jpg"/>
            <p:cNvPicPr>
              <a:picLocks noChangeAspect="1" noChangeArrowheads="1"/>
            </p:cNvPicPr>
            <p:nvPr/>
          </p:nvPicPr>
          <p:blipFill>
            <a:blip r:embed="rId6" cstate="print"/>
            <a:srcRect/>
            <a:stretch>
              <a:fillRect/>
            </a:stretch>
          </p:blipFill>
          <p:spPr bwMode="auto">
            <a:xfrm>
              <a:off x="244796" y="2263546"/>
              <a:ext cx="360000" cy="360000"/>
            </a:xfrm>
            <a:prstGeom prst="rect">
              <a:avLst/>
            </a:prstGeom>
            <a:noFill/>
          </p:spPr>
        </p:pic>
        <p:pic>
          <p:nvPicPr>
            <p:cNvPr id="3078" name="Picture 6" descr="C:\JHL\Daten\joh\Arbeit\05_feiermitbar\02_Marketing\Elemente\Caros\caro_mail_white.jpg"/>
            <p:cNvPicPr>
              <a:picLocks noChangeAspect="1" noChangeArrowheads="1"/>
            </p:cNvPicPr>
            <p:nvPr/>
          </p:nvPicPr>
          <p:blipFill>
            <a:blip r:embed="rId7" cstate="print"/>
            <a:srcRect/>
            <a:stretch>
              <a:fillRect/>
            </a:stretch>
          </p:blipFill>
          <p:spPr bwMode="auto">
            <a:xfrm>
              <a:off x="244796" y="3469506"/>
              <a:ext cx="360000" cy="360000"/>
            </a:xfrm>
            <a:prstGeom prst="rect">
              <a:avLst/>
            </a:prstGeom>
            <a:noFill/>
          </p:spPr>
        </p:pic>
      </p:grpSp>
    </p:spTree>
  </p:cSld>
  <p:clrMapOvr>
    <a:masterClrMapping/>
  </p:clrMapOvr>
  <p:transition spd="slow" advClick="0" advTm="20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3"/>
          <p:cNvGrpSpPr/>
          <p:nvPr/>
        </p:nvGrpSpPr>
        <p:grpSpPr>
          <a:xfrm>
            <a:off x="242995" y="55190"/>
            <a:ext cx="8642761" cy="4244752"/>
            <a:chOff x="242995" y="55190"/>
            <a:chExt cx="8642761" cy="4244752"/>
          </a:xfrm>
        </p:grpSpPr>
        <p:sp>
          <p:nvSpPr>
            <p:cNvPr id="5" name="Textfeld 4"/>
            <p:cNvSpPr txBox="1"/>
            <p:nvPr/>
          </p:nvSpPr>
          <p:spPr>
            <a:xfrm>
              <a:off x="244796" y="55190"/>
              <a:ext cx="8640960" cy="4244752"/>
            </a:xfrm>
            <a:prstGeom prst="rect">
              <a:avLst/>
            </a:prstGeom>
            <a:noFill/>
          </p:spPr>
          <p:txBody>
            <a:bodyPr wrap="square" lIns="0" tIns="0" rIns="0" bIns="0" rtlCol="0">
              <a:spAutoFit/>
            </a:bodyPr>
            <a:lstStyle/>
            <a:p>
              <a:pPr marL="468000">
                <a:spcAft>
                  <a:spcPts val="500"/>
                </a:spcAft>
              </a:pPr>
              <a:r>
                <a:rPr lang="de-DE" sz="3000" dirty="0" smtClean="0">
                  <a:latin typeface="Futura Hv BT" pitchFamily="34" charset="0"/>
                </a:rPr>
                <a:t>Idee</a:t>
              </a:r>
            </a:p>
            <a:p>
              <a:pPr>
                <a:spcBef>
                  <a:spcPts val="0"/>
                </a:spcBef>
                <a:spcAft>
                  <a:spcPts val="500"/>
                </a:spcAft>
              </a:pPr>
              <a:r>
                <a:rPr lang="de-DE" sz="1500" dirty="0" err="1" smtClean="0">
                  <a:latin typeface="Futura Hv BT" pitchFamily="34" charset="0"/>
                </a:rPr>
                <a:t>feier</a:t>
              </a:r>
              <a:r>
                <a:rPr lang="de-DE" sz="1500" dirty="0" err="1" smtClean="0">
                  <a:latin typeface="Futura Lt BT" pitchFamily="34" charset="0"/>
                </a:rPr>
                <a:t>mit</a:t>
              </a:r>
              <a:r>
                <a:rPr lang="de-DE" sz="1500" dirty="0" err="1" smtClean="0">
                  <a:latin typeface="Futura Hv BT" pitchFamily="34" charset="0"/>
                </a:rPr>
                <a:t>bar</a:t>
              </a:r>
              <a:r>
                <a:rPr lang="de-DE" sz="1500" dirty="0" smtClean="0">
                  <a:latin typeface="Futura Lt BT" pitchFamily="34" charset="0"/>
                </a:rPr>
                <a:t> bietet Bar, Musik und Licht – alles aus einer Hand und auf kleinstem Raum!</a:t>
              </a:r>
            </a:p>
            <a:p>
              <a:pPr marL="468000">
                <a:spcBef>
                  <a:spcPts val="1000"/>
                </a:spcBef>
                <a:spcAft>
                  <a:spcPts val="1000"/>
                </a:spcAft>
              </a:pPr>
              <a:r>
                <a:rPr lang="de-DE" sz="1500" dirty="0" smtClean="0">
                  <a:latin typeface="Futura Lt BT" pitchFamily="34" charset="0"/>
                </a:rPr>
                <a:t>Machen Sie Ihre Veranstaltung zu einem </a:t>
              </a:r>
              <a:r>
                <a:rPr lang="de-DE" sz="1400" dirty="0" smtClean="0">
                  <a:latin typeface="Futura Hv BT" pitchFamily="34" charset="0"/>
                </a:rPr>
                <a:t>beeindruckenden Ereignis</a:t>
              </a:r>
            </a:p>
            <a:p>
              <a:pPr marL="468000" lvl="1">
                <a:spcBef>
                  <a:spcPts val="1000"/>
                </a:spcBef>
                <a:spcAft>
                  <a:spcPts val="1000"/>
                </a:spcAft>
                <a:tabLst>
                  <a:tab pos="536575" algn="l"/>
                </a:tabLst>
              </a:pPr>
              <a:r>
                <a:rPr lang="de-DE" sz="1500" dirty="0" smtClean="0">
                  <a:latin typeface="Futura Lt BT" pitchFamily="34" charset="0"/>
                </a:rPr>
                <a:t>Bieten Sie etwas außergewöhnliches und </a:t>
              </a:r>
              <a:r>
                <a:rPr lang="de-DE" sz="1400" dirty="0" smtClean="0">
                  <a:latin typeface="Futura Hv BT" pitchFamily="34" charset="0"/>
                </a:rPr>
                <a:t>verwöhnen Sie Ihre Gäste besonders</a:t>
              </a:r>
            </a:p>
            <a:p>
              <a:pPr marL="468000" lvl="1">
                <a:spcBef>
                  <a:spcPts val="1000"/>
                </a:spcBef>
                <a:spcAft>
                  <a:spcPts val="1000"/>
                </a:spcAft>
                <a:tabLst>
                  <a:tab pos="536575" algn="l"/>
                </a:tabLst>
              </a:pPr>
              <a:r>
                <a:rPr lang="de-DE" sz="1500" dirty="0" smtClean="0">
                  <a:latin typeface="Futura Lt BT" pitchFamily="34" charset="0"/>
                </a:rPr>
                <a:t>Schenken Sie uns Ihr Vertrauen und </a:t>
              </a:r>
              <a:r>
                <a:rPr lang="de-DE" sz="1400" dirty="0" smtClean="0">
                  <a:latin typeface="Futura Hv BT" pitchFamily="34" charset="0"/>
                </a:rPr>
                <a:t>profitieren Sie von unserer Erfahrung</a:t>
              </a:r>
            </a:p>
            <a:p>
              <a:pPr marL="468000" lvl="1">
                <a:spcBef>
                  <a:spcPts val="1000"/>
                </a:spcBef>
                <a:spcAft>
                  <a:spcPts val="1000"/>
                </a:spcAft>
                <a:tabLst>
                  <a:tab pos="536575" algn="l"/>
                </a:tabLst>
              </a:pPr>
              <a:r>
                <a:rPr lang="de-DE" sz="1500" dirty="0" smtClean="0">
                  <a:latin typeface="Futura Lt BT" pitchFamily="34" charset="0"/>
                </a:rPr>
                <a:t>Nutzen Sie unseren exklusiven Service, </a:t>
              </a:r>
              <a:r>
                <a:rPr lang="de-DE" sz="1400" dirty="0" smtClean="0">
                  <a:latin typeface="Futura Hv BT" pitchFamily="34" charset="0"/>
                </a:rPr>
                <a:t>wir unterstützen Sie gerne</a:t>
              </a:r>
            </a:p>
            <a:p>
              <a:pPr marL="468000" lvl="1">
                <a:spcBef>
                  <a:spcPts val="1000"/>
                </a:spcBef>
                <a:spcAft>
                  <a:spcPts val="1000"/>
                </a:spcAft>
                <a:tabLst>
                  <a:tab pos="536575" algn="l"/>
                </a:tabLst>
              </a:pPr>
              <a:r>
                <a:rPr lang="de-DE" sz="1500" dirty="0" smtClean="0">
                  <a:latin typeface="Futura Lt BT" pitchFamily="34" charset="0"/>
                </a:rPr>
                <a:t>Lassen Sie sich entlasten, </a:t>
              </a:r>
              <a:r>
                <a:rPr lang="de-DE" sz="1400" dirty="0" smtClean="0">
                  <a:latin typeface="Futura Hv BT" pitchFamily="34" charset="0"/>
                </a:rPr>
                <a:t>damit Sie Ihre Feier genießen können </a:t>
              </a:r>
            </a:p>
            <a:p>
              <a:pPr marL="0" lvl="1">
                <a:spcAft>
                  <a:spcPts val="500"/>
                </a:spcAft>
                <a:tabLst>
                  <a:tab pos="536575" algn="l"/>
                </a:tabLst>
              </a:pPr>
              <a:r>
                <a:rPr lang="de-DE" sz="1500" dirty="0" smtClean="0">
                  <a:latin typeface="Futura Lt BT" pitchFamily="34" charset="0"/>
                </a:rPr>
                <a:t>Die Bar verleiht Ihrer Veranstaltung den besonderen Reiz. Dazu schaffen Musik und Licht das passende Ambiente. </a:t>
              </a:r>
              <a:r>
                <a:rPr lang="de-DE" sz="1500" dirty="0" err="1" smtClean="0">
                  <a:latin typeface="Futura Hv BT" pitchFamily="34" charset="0"/>
                </a:rPr>
                <a:t>feier</a:t>
              </a:r>
              <a:r>
                <a:rPr lang="de-DE" sz="1500" dirty="0" err="1" smtClean="0">
                  <a:latin typeface="Futura Lt BT" pitchFamily="34" charset="0"/>
                </a:rPr>
                <a:t>mit</a:t>
              </a:r>
              <a:r>
                <a:rPr lang="de-DE" sz="1500" dirty="0" err="1" smtClean="0">
                  <a:latin typeface="Futura Hv BT" pitchFamily="34" charset="0"/>
                </a:rPr>
                <a:t>bar</a:t>
              </a:r>
              <a:r>
                <a:rPr lang="de-DE" sz="1500" dirty="0" smtClean="0">
                  <a:latin typeface="Futura Lt BT" pitchFamily="34" charset="0"/>
                </a:rPr>
                <a:t> bietet Ihnen alles aus einer Hand und auf kleinstem Raum. Durch unseren exklusiven Service entlasten wir Sie und verwöhnen Ihre Gäste. So können Sie Ihre Feier genießen und bieten Ihren Gästen ein wundervolles und unvergessliches Fest.</a:t>
              </a:r>
              <a:endParaRPr lang="en-GB" sz="1500" dirty="0">
                <a:latin typeface="Futura Lt BT" pitchFamily="34" charset="0"/>
              </a:endParaRPr>
            </a:p>
          </p:txBody>
        </p:sp>
        <p:pic>
          <p:nvPicPr>
            <p:cNvPr id="6" name="Picture 2" descr="C:\JHL\Daten\joh\Arbeit\05_feiermitbar\02_Marketing\Elemente\Caros\caro_pfeil_white.jpg"/>
            <p:cNvPicPr>
              <a:picLocks noChangeAspect="1" noChangeArrowheads="1"/>
            </p:cNvPicPr>
            <p:nvPr/>
          </p:nvPicPr>
          <p:blipFill>
            <a:blip r:embed="rId2" cstate="print"/>
            <a:srcRect/>
            <a:stretch>
              <a:fillRect/>
            </a:stretch>
          </p:blipFill>
          <p:spPr bwMode="auto">
            <a:xfrm>
              <a:off x="244836" y="915566"/>
              <a:ext cx="360000" cy="360000"/>
            </a:xfrm>
            <a:prstGeom prst="rect">
              <a:avLst/>
            </a:prstGeom>
            <a:noFill/>
          </p:spPr>
        </p:pic>
        <p:pic>
          <p:nvPicPr>
            <p:cNvPr id="7" name="Picture 3" descr="C:\JHL\Daten\joh\Arbeit\05_feiermitbar\02_Marketing\Elemente\Caros\caro_idea_white.jpg"/>
            <p:cNvPicPr>
              <a:picLocks noChangeAspect="1" noChangeArrowheads="1"/>
            </p:cNvPicPr>
            <p:nvPr/>
          </p:nvPicPr>
          <p:blipFill>
            <a:blip r:embed="rId3" cstate="print"/>
            <a:srcRect/>
            <a:stretch>
              <a:fillRect/>
            </a:stretch>
          </p:blipFill>
          <p:spPr bwMode="auto">
            <a:xfrm>
              <a:off x="242995" y="96622"/>
              <a:ext cx="360000" cy="360000"/>
            </a:xfrm>
            <a:prstGeom prst="rect">
              <a:avLst/>
            </a:prstGeom>
            <a:noFill/>
          </p:spPr>
        </p:pic>
        <p:pic>
          <p:nvPicPr>
            <p:cNvPr id="8" name="Picture 2" descr="C:\JHL\Daten\joh\Arbeit\05_feiermitbar\02_Marketing\Elemente\Caros\caro_pfeil_white.jpg"/>
            <p:cNvPicPr>
              <a:picLocks noChangeAspect="1" noChangeArrowheads="1"/>
            </p:cNvPicPr>
            <p:nvPr/>
          </p:nvPicPr>
          <p:blipFill>
            <a:blip r:embed="rId2" cstate="print"/>
            <a:srcRect/>
            <a:stretch>
              <a:fillRect/>
            </a:stretch>
          </p:blipFill>
          <p:spPr bwMode="auto">
            <a:xfrm>
              <a:off x="244836" y="1412898"/>
              <a:ext cx="360000" cy="360000"/>
            </a:xfrm>
            <a:prstGeom prst="rect">
              <a:avLst/>
            </a:prstGeom>
            <a:noFill/>
          </p:spPr>
        </p:pic>
        <p:pic>
          <p:nvPicPr>
            <p:cNvPr id="9" name="Picture 2" descr="C:\JHL\Daten\joh\Arbeit\05_feiermitbar\02_Marketing\Elemente\Caros\caro_pfeil_white.jpg"/>
            <p:cNvPicPr>
              <a:picLocks noChangeAspect="1" noChangeArrowheads="1"/>
            </p:cNvPicPr>
            <p:nvPr/>
          </p:nvPicPr>
          <p:blipFill>
            <a:blip r:embed="rId2" cstate="print"/>
            <a:srcRect/>
            <a:stretch>
              <a:fillRect/>
            </a:stretch>
          </p:blipFill>
          <p:spPr bwMode="auto">
            <a:xfrm>
              <a:off x="244836" y="1901590"/>
              <a:ext cx="360000" cy="360000"/>
            </a:xfrm>
            <a:prstGeom prst="rect">
              <a:avLst/>
            </a:prstGeom>
            <a:noFill/>
          </p:spPr>
        </p:pic>
        <p:pic>
          <p:nvPicPr>
            <p:cNvPr id="10" name="Picture 2" descr="C:\JHL\Daten\joh\Arbeit\05_feiermitbar\02_Marketing\Elemente\Caros\caro_pfeil_white.jpg"/>
            <p:cNvPicPr>
              <a:picLocks noChangeAspect="1" noChangeArrowheads="1"/>
            </p:cNvPicPr>
            <p:nvPr/>
          </p:nvPicPr>
          <p:blipFill>
            <a:blip r:embed="rId2" cstate="print"/>
            <a:srcRect/>
            <a:stretch>
              <a:fillRect/>
            </a:stretch>
          </p:blipFill>
          <p:spPr bwMode="auto">
            <a:xfrm>
              <a:off x="244836" y="2373942"/>
              <a:ext cx="360000" cy="360000"/>
            </a:xfrm>
            <a:prstGeom prst="rect">
              <a:avLst/>
            </a:prstGeom>
            <a:noFill/>
          </p:spPr>
        </p:pic>
        <p:pic>
          <p:nvPicPr>
            <p:cNvPr id="11" name="Picture 2" descr="C:\JHL\Daten\joh\Arbeit\05_feiermitbar\02_Marketing\Elemente\Caros\caro_pfeil_white.jpg"/>
            <p:cNvPicPr>
              <a:picLocks noChangeAspect="1" noChangeArrowheads="1"/>
            </p:cNvPicPr>
            <p:nvPr/>
          </p:nvPicPr>
          <p:blipFill>
            <a:blip r:embed="rId2" cstate="print"/>
            <a:srcRect/>
            <a:stretch>
              <a:fillRect/>
            </a:stretch>
          </p:blipFill>
          <p:spPr bwMode="auto">
            <a:xfrm>
              <a:off x="244836" y="2857866"/>
              <a:ext cx="360000" cy="360000"/>
            </a:xfrm>
            <a:prstGeom prst="rect">
              <a:avLst/>
            </a:prstGeom>
            <a:noFill/>
          </p:spPr>
        </p:pic>
      </p:grpSp>
    </p:spTree>
  </p:cSld>
  <p:clrMapOvr>
    <a:masterClrMapping/>
  </p:clrMapOvr>
  <p:transition spd="slow" advClick="0" advTm="30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ieren 11"/>
          <p:cNvGrpSpPr/>
          <p:nvPr/>
        </p:nvGrpSpPr>
        <p:grpSpPr>
          <a:xfrm>
            <a:off x="244836" y="58702"/>
            <a:ext cx="8647644" cy="4288353"/>
            <a:chOff x="244836" y="223306"/>
            <a:chExt cx="8647644" cy="4288353"/>
          </a:xfrm>
        </p:grpSpPr>
        <p:sp>
          <p:nvSpPr>
            <p:cNvPr id="13" name="Textfeld 12"/>
            <p:cNvSpPr txBox="1"/>
            <p:nvPr/>
          </p:nvSpPr>
          <p:spPr>
            <a:xfrm>
              <a:off x="251520" y="223306"/>
              <a:ext cx="8640960" cy="4288353"/>
            </a:xfrm>
            <a:prstGeom prst="rect">
              <a:avLst/>
            </a:prstGeom>
            <a:noFill/>
          </p:spPr>
          <p:txBody>
            <a:bodyPr wrap="square" lIns="0" tIns="0" rIns="0" bIns="0" rtlCol="0">
              <a:spAutoFit/>
            </a:bodyPr>
            <a:lstStyle/>
            <a:p>
              <a:pPr marL="468000">
                <a:spcAft>
                  <a:spcPts val="500"/>
                </a:spcAft>
                <a:tabLst>
                  <a:tab pos="536575" algn="l"/>
                </a:tabLst>
              </a:pPr>
              <a:r>
                <a:rPr lang="de-DE" sz="3000" dirty="0" smtClean="0">
                  <a:latin typeface="Futura Hv BT" pitchFamily="34" charset="0"/>
                </a:rPr>
                <a:t>Service</a:t>
              </a:r>
            </a:p>
            <a:p>
              <a:pPr>
                <a:spcAft>
                  <a:spcPts val="500"/>
                </a:spcAft>
              </a:pPr>
              <a:r>
                <a:rPr lang="de-DE" sz="1400" dirty="0" smtClean="0">
                  <a:latin typeface="Futura Lt BT" pitchFamily="34" charset="0"/>
                </a:rPr>
                <a:t>Bieten Sie Ihren Gästen eine besondere Feier und verwöhnen Sie mit exklusivem Service.</a:t>
              </a:r>
            </a:p>
            <a:p>
              <a:pPr marL="468000">
                <a:spcBef>
                  <a:spcPts val="0"/>
                </a:spcBef>
                <a:spcAft>
                  <a:spcPts val="0"/>
                </a:spcAft>
              </a:pPr>
              <a:endParaRPr lang="de-DE" sz="500" dirty="0" smtClean="0">
                <a:latin typeface="Futura Lt BT" pitchFamily="34" charset="0"/>
              </a:endParaRPr>
            </a:p>
            <a:p>
              <a:pPr marL="468000">
                <a:spcBef>
                  <a:spcPts val="0"/>
                </a:spcBef>
                <a:spcAft>
                  <a:spcPts val="0"/>
                </a:spcAft>
              </a:pPr>
              <a:r>
                <a:rPr lang="de-DE" sz="1400" dirty="0" smtClean="0">
                  <a:latin typeface="Futura Lt BT" pitchFamily="34" charset="0"/>
                </a:rPr>
                <a:t>Für feierliche Atmosphäre die eindrucksvolle </a:t>
              </a:r>
              <a:r>
                <a:rPr lang="de-DE" sz="1400" dirty="0" smtClean="0">
                  <a:latin typeface="Futura Hv BT" pitchFamily="34" charset="0"/>
                </a:rPr>
                <a:t>Bar</a:t>
              </a:r>
            </a:p>
            <a:p>
              <a:pPr marL="468000" lvl="1">
                <a:spcBef>
                  <a:spcPts val="0"/>
                </a:spcBef>
                <a:spcAft>
                  <a:spcPts val="0"/>
                </a:spcAft>
              </a:pPr>
              <a:r>
                <a:rPr lang="de-DE" sz="1400" i="1" dirty="0" smtClean="0">
                  <a:latin typeface="Futura Lt BT" pitchFamily="34" charset="0"/>
                </a:rPr>
                <a:t>...mobil und auf engstem Raum</a:t>
              </a:r>
            </a:p>
            <a:p>
              <a:pPr marL="468000" lvl="1">
                <a:spcBef>
                  <a:spcPts val="0"/>
                </a:spcBef>
                <a:spcAft>
                  <a:spcPts val="0"/>
                </a:spcAft>
              </a:pPr>
              <a:r>
                <a:rPr lang="de-DE" sz="1000" dirty="0" smtClean="0">
                  <a:latin typeface="Futura Lt BT" pitchFamily="34" charset="0"/>
                </a:rPr>
                <a:t/>
              </a:r>
              <a:br>
                <a:rPr lang="de-DE" sz="1000" dirty="0" smtClean="0">
                  <a:latin typeface="Futura Lt BT" pitchFamily="34" charset="0"/>
                </a:rPr>
              </a:br>
              <a:r>
                <a:rPr lang="de-DE" sz="1400" dirty="0" smtClean="0">
                  <a:latin typeface="Futura Lt BT" pitchFamily="34" charset="0"/>
                </a:rPr>
                <a:t>Für jeden Anlass das geeignete </a:t>
              </a:r>
              <a:r>
                <a:rPr lang="de-DE" sz="1400" dirty="0" smtClean="0">
                  <a:latin typeface="Futura Hv BT" pitchFamily="34" charset="0"/>
                </a:rPr>
                <a:t>Konzept</a:t>
              </a:r>
            </a:p>
            <a:p>
              <a:pPr marL="468000" lvl="1">
                <a:spcBef>
                  <a:spcPts val="0"/>
                </a:spcBef>
                <a:spcAft>
                  <a:spcPts val="0"/>
                </a:spcAft>
              </a:pPr>
              <a:r>
                <a:rPr lang="de-DE" sz="1400" i="1" dirty="0" smtClean="0">
                  <a:latin typeface="Futura Lt BT" pitchFamily="34" charset="0"/>
                </a:rPr>
                <a:t>...mit </a:t>
              </a:r>
              <a:r>
                <a:rPr lang="de-DE" sz="1400" i="1" dirty="0" err="1" smtClean="0">
                  <a:latin typeface="Futura Lt BT" pitchFamily="34" charset="0"/>
                </a:rPr>
                <a:t>stylebar</a:t>
              </a:r>
              <a:r>
                <a:rPr lang="de-DE" sz="1400" i="1" dirty="0" smtClean="0">
                  <a:latin typeface="Futura Lt BT" pitchFamily="34" charset="0"/>
                </a:rPr>
                <a:t>, </a:t>
              </a:r>
              <a:r>
                <a:rPr lang="de-DE" sz="1400" i="1" dirty="0" err="1" smtClean="0">
                  <a:latin typeface="Futura Lt BT" pitchFamily="34" charset="0"/>
                </a:rPr>
                <a:t>beachbar</a:t>
              </a:r>
              <a:r>
                <a:rPr lang="de-DE" sz="1400" i="1" dirty="0" smtClean="0">
                  <a:latin typeface="Futura Lt BT" pitchFamily="34" charset="0"/>
                </a:rPr>
                <a:t> und </a:t>
              </a:r>
              <a:r>
                <a:rPr lang="de-DE" sz="1400" i="1" dirty="0" err="1" smtClean="0">
                  <a:latin typeface="Futura Lt BT" pitchFamily="34" charset="0"/>
                </a:rPr>
                <a:t>snowbar</a:t>
              </a:r>
              <a:endParaRPr lang="de-DE" sz="1400" i="1" dirty="0" smtClean="0">
                <a:latin typeface="Futura Lt BT" pitchFamily="34" charset="0"/>
              </a:endParaRPr>
            </a:p>
            <a:p>
              <a:pPr marL="468000" lvl="1">
                <a:spcBef>
                  <a:spcPts val="0"/>
                </a:spcBef>
                <a:spcAft>
                  <a:spcPts val="0"/>
                </a:spcAft>
              </a:pPr>
              <a:r>
                <a:rPr lang="de-DE" sz="1000" b="1" dirty="0" smtClean="0">
                  <a:latin typeface="Futura Lt BT" pitchFamily="34" charset="0"/>
                </a:rPr>
                <a:t/>
              </a:r>
              <a:br>
                <a:rPr lang="de-DE" sz="1000" b="1" dirty="0" smtClean="0">
                  <a:latin typeface="Futura Lt BT" pitchFamily="34" charset="0"/>
                </a:rPr>
              </a:br>
              <a:r>
                <a:rPr lang="de-DE" sz="1400" dirty="0" smtClean="0">
                  <a:latin typeface="Futura Lt BT" pitchFamily="34" charset="0"/>
                </a:rPr>
                <a:t>Für jeden Geschmack den richtigen </a:t>
              </a:r>
              <a:r>
                <a:rPr lang="de-DE" sz="1400" dirty="0" smtClean="0">
                  <a:latin typeface="Futura Hv BT" pitchFamily="34" charset="0"/>
                </a:rPr>
                <a:t>Drink</a:t>
              </a:r>
            </a:p>
            <a:p>
              <a:pPr marL="468000" lvl="1">
                <a:spcBef>
                  <a:spcPts val="0"/>
                </a:spcBef>
                <a:spcAft>
                  <a:spcPts val="0"/>
                </a:spcAft>
              </a:pPr>
              <a:r>
                <a:rPr lang="de-DE" sz="1400" i="1" dirty="0" smtClean="0">
                  <a:latin typeface="Futura Lt BT" pitchFamily="34" charset="0"/>
                </a:rPr>
                <a:t>...mit </a:t>
              </a:r>
              <a:r>
                <a:rPr lang="de-DE" sz="1400" i="1" dirty="0" err="1" smtClean="0">
                  <a:latin typeface="Futura Lt BT" pitchFamily="34" charset="0"/>
                </a:rPr>
                <a:t>Aperitives</a:t>
              </a:r>
              <a:r>
                <a:rPr lang="de-DE" sz="1400" i="1" dirty="0" smtClean="0">
                  <a:latin typeface="Futura Lt BT" pitchFamily="34" charset="0"/>
                </a:rPr>
                <a:t>, Cocktails und Longdrinks</a:t>
              </a:r>
            </a:p>
            <a:p>
              <a:pPr marL="468000" lvl="1">
                <a:spcBef>
                  <a:spcPts val="0"/>
                </a:spcBef>
                <a:spcAft>
                  <a:spcPts val="0"/>
                </a:spcAft>
              </a:pPr>
              <a:r>
                <a:rPr lang="de-DE" sz="1000" dirty="0" smtClean="0">
                  <a:latin typeface="Futura Lt BT" pitchFamily="34" charset="0"/>
                </a:rPr>
                <a:t/>
              </a:r>
              <a:br>
                <a:rPr lang="de-DE" sz="1000" dirty="0" smtClean="0">
                  <a:latin typeface="Futura Lt BT" pitchFamily="34" charset="0"/>
                </a:rPr>
              </a:br>
              <a:r>
                <a:rPr lang="de-DE" sz="1400" dirty="0" smtClean="0">
                  <a:latin typeface="Futura Lt BT" pitchFamily="34" charset="0"/>
                </a:rPr>
                <a:t>Für ausgelassene Stimmung die passende </a:t>
              </a:r>
              <a:r>
                <a:rPr lang="de-DE" sz="1400" dirty="0" smtClean="0">
                  <a:latin typeface="Futura Hv BT" pitchFamily="34" charset="0"/>
                </a:rPr>
                <a:t>Musik</a:t>
              </a:r>
            </a:p>
            <a:p>
              <a:pPr marL="468000" lvl="1">
                <a:spcBef>
                  <a:spcPts val="0"/>
                </a:spcBef>
                <a:spcAft>
                  <a:spcPts val="0"/>
                </a:spcAft>
              </a:pPr>
              <a:r>
                <a:rPr lang="de-DE" sz="1400" i="1" dirty="0" smtClean="0">
                  <a:latin typeface="Futura Lt BT" pitchFamily="34" charset="0"/>
                </a:rPr>
                <a:t>...mit Playlists aus verschiedenen Genres</a:t>
              </a:r>
            </a:p>
            <a:p>
              <a:pPr marL="468000" lvl="1">
                <a:spcBef>
                  <a:spcPts val="0"/>
                </a:spcBef>
                <a:spcAft>
                  <a:spcPts val="0"/>
                </a:spcAft>
              </a:pPr>
              <a:r>
                <a:rPr lang="de-DE" sz="1000" b="1" dirty="0" smtClean="0">
                  <a:latin typeface="Futura Lt BT" pitchFamily="34" charset="0"/>
                </a:rPr>
                <a:t/>
              </a:r>
              <a:br>
                <a:rPr lang="de-DE" sz="1000" b="1" dirty="0" smtClean="0">
                  <a:latin typeface="Futura Lt BT" pitchFamily="34" charset="0"/>
                </a:rPr>
              </a:br>
              <a:r>
                <a:rPr lang="de-DE" sz="1400" dirty="0" smtClean="0">
                  <a:latin typeface="Futura Lt BT" pitchFamily="34" charset="0"/>
                </a:rPr>
                <a:t>Für stilvolles Ambiente die individuelle </a:t>
              </a:r>
              <a:r>
                <a:rPr lang="de-DE" sz="1400" dirty="0" smtClean="0">
                  <a:latin typeface="Futura Hv BT" pitchFamily="34" charset="0"/>
                </a:rPr>
                <a:t>Beleuchtung</a:t>
              </a:r>
            </a:p>
            <a:p>
              <a:pPr marL="468000" lvl="1">
                <a:spcAft>
                  <a:spcPts val="0"/>
                </a:spcAft>
              </a:pPr>
              <a:r>
                <a:rPr lang="de-DE" sz="1400" i="1" dirty="0" smtClean="0">
                  <a:latin typeface="Futura Lt BT" pitchFamily="34" charset="0"/>
                </a:rPr>
                <a:t>...mit Scheinwerfern und Lichtsteuerung</a:t>
              </a:r>
            </a:p>
            <a:p>
              <a:pPr marL="0" lvl="1">
                <a:spcAft>
                  <a:spcPts val="500"/>
                </a:spcAft>
                <a:tabLst>
                  <a:tab pos="536575" algn="l"/>
                </a:tabLst>
              </a:pPr>
              <a:endParaRPr lang="de-DE" sz="500" dirty="0" smtClean="0">
                <a:latin typeface="Futura Lt BT" pitchFamily="34" charset="0"/>
              </a:endParaRPr>
            </a:p>
            <a:p>
              <a:pPr marL="0" lvl="1">
                <a:spcAft>
                  <a:spcPts val="0"/>
                </a:spcAft>
                <a:tabLst>
                  <a:tab pos="536575" algn="l"/>
                </a:tabLst>
              </a:pPr>
              <a:r>
                <a:rPr lang="de-DE" sz="1400" dirty="0" smtClean="0">
                  <a:latin typeface="Futura Lt BT" pitchFamily="34" charset="0"/>
                </a:rPr>
                <a:t>Mit </a:t>
              </a:r>
              <a:r>
                <a:rPr lang="de-DE" sz="1400" dirty="0" err="1" smtClean="0">
                  <a:latin typeface="Futura Hv BT" pitchFamily="34" charset="0"/>
                </a:rPr>
                <a:t>feier</a:t>
              </a:r>
              <a:r>
                <a:rPr lang="de-DE" sz="1400" dirty="0" err="1" smtClean="0">
                  <a:latin typeface="Futura Lt BT" pitchFamily="34" charset="0"/>
                </a:rPr>
                <a:t>mit</a:t>
              </a:r>
              <a:r>
                <a:rPr lang="de-DE" sz="1400" dirty="0" err="1" smtClean="0">
                  <a:latin typeface="Futura Hv BT" pitchFamily="34" charset="0"/>
                </a:rPr>
                <a:t>bar</a:t>
              </a:r>
              <a:r>
                <a:rPr lang="de-DE" sz="1400" dirty="0" smtClean="0">
                  <a:latin typeface="Futura Lt BT" pitchFamily="34" charset="0"/>
                </a:rPr>
                <a:t> als Partner wird Ihre Veranstaltung ein Erfolg. Nutzen Sie unseren exklusiven Service,</a:t>
              </a:r>
            </a:p>
            <a:p>
              <a:pPr marL="0" lvl="1">
                <a:spcAft>
                  <a:spcPts val="0"/>
                </a:spcAft>
                <a:tabLst>
                  <a:tab pos="536575" algn="l"/>
                </a:tabLst>
              </a:pPr>
              <a:r>
                <a:rPr lang="de-DE" sz="1400" dirty="0" smtClean="0">
                  <a:latin typeface="Futura Lt BT" pitchFamily="34" charset="0"/>
                </a:rPr>
                <a:t>wir unterstützen Sie gerne. Lassen Sie sich entlasten, damit Sie Ihre Feier genießen können.</a:t>
              </a:r>
              <a:endParaRPr lang="en-GB" sz="1400" dirty="0">
                <a:latin typeface="Futura Lt BT" pitchFamily="34" charset="0"/>
              </a:endParaRPr>
            </a:p>
          </p:txBody>
        </p:sp>
        <p:pic>
          <p:nvPicPr>
            <p:cNvPr id="14" name="Picture 7" descr="C:\JHL\Daten\joh\Arbeit\05_feiermitbar\02_Marketing\Elemente\Caros\caro_speaker_white.jpg"/>
            <p:cNvPicPr>
              <a:picLocks noChangeAspect="1" noChangeArrowheads="1"/>
            </p:cNvPicPr>
            <p:nvPr/>
          </p:nvPicPr>
          <p:blipFill>
            <a:blip r:embed="rId2" cstate="print"/>
            <a:srcRect/>
            <a:stretch>
              <a:fillRect/>
            </a:stretch>
          </p:blipFill>
          <p:spPr bwMode="auto">
            <a:xfrm>
              <a:off x="244836" y="2887094"/>
              <a:ext cx="360000" cy="360000"/>
            </a:xfrm>
            <a:prstGeom prst="rect">
              <a:avLst/>
            </a:prstGeom>
            <a:noFill/>
          </p:spPr>
        </p:pic>
        <p:pic>
          <p:nvPicPr>
            <p:cNvPr id="15" name="Picture 8" descr="C:\JHL\Daten\joh\Arbeit\05_feiermitbar\02_Marketing\Elemente\Caros\caro_spot_white.jpg"/>
            <p:cNvPicPr>
              <a:picLocks noChangeAspect="1" noChangeArrowheads="1"/>
            </p:cNvPicPr>
            <p:nvPr/>
          </p:nvPicPr>
          <p:blipFill>
            <a:blip r:embed="rId3" cstate="print"/>
            <a:srcRect/>
            <a:stretch>
              <a:fillRect/>
            </a:stretch>
          </p:blipFill>
          <p:spPr bwMode="auto">
            <a:xfrm>
              <a:off x="244836" y="3469922"/>
              <a:ext cx="360000" cy="360000"/>
            </a:xfrm>
            <a:prstGeom prst="rect">
              <a:avLst/>
            </a:prstGeom>
            <a:noFill/>
          </p:spPr>
        </p:pic>
        <p:pic>
          <p:nvPicPr>
            <p:cNvPr id="16" name="Picture 9" descr="C:\JHL\Daten\joh\Arbeit\05_feiermitbar\02_Marketing\Elemente\Caros\caro_fade_white.jpg"/>
            <p:cNvPicPr>
              <a:picLocks noChangeAspect="1" noChangeArrowheads="1"/>
            </p:cNvPicPr>
            <p:nvPr/>
          </p:nvPicPr>
          <p:blipFill>
            <a:blip r:embed="rId4" cstate="print"/>
            <a:srcRect/>
            <a:stretch>
              <a:fillRect/>
            </a:stretch>
          </p:blipFill>
          <p:spPr bwMode="auto">
            <a:xfrm>
              <a:off x="244836" y="1741690"/>
              <a:ext cx="360000" cy="360000"/>
            </a:xfrm>
            <a:prstGeom prst="rect">
              <a:avLst/>
            </a:prstGeom>
            <a:noFill/>
          </p:spPr>
        </p:pic>
        <p:pic>
          <p:nvPicPr>
            <p:cNvPr id="17" name="Picture 10" descr="C:\JHL\Daten\joh\Arbeit\05_feiermitbar\02_Marketing\Elemente\Caros\caro_fliege_white.jpg"/>
            <p:cNvPicPr>
              <a:picLocks noChangeAspect="1" noChangeArrowheads="1"/>
            </p:cNvPicPr>
            <p:nvPr/>
          </p:nvPicPr>
          <p:blipFill>
            <a:blip r:embed="rId5" cstate="print"/>
            <a:srcRect/>
            <a:stretch>
              <a:fillRect/>
            </a:stretch>
          </p:blipFill>
          <p:spPr bwMode="auto">
            <a:xfrm>
              <a:off x="244844" y="263142"/>
              <a:ext cx="360000" cy="360000"/>
            </a:xfrm>
            <a:prstGeom prst="rect">
              <a:avLst/>
            </a:prstGeom>
            <a:noFill/>
          </p:spPr>
        </p:pic>
        <p:pic>
          <p:nvPicPr>
            <p:cNvPr id="18" name="Picture 11" descr="C:\JHL\Daten\joh\Arbeit\05_feiermitbar\02_Marketing\Elemente\Caros\caro_glas_white.jpg"/>
            <p:cNvPicPr>
              <a:picLocks noChangeAspect="1" noChangeArrowheads="1"/>
            </p:cNvPicPr>
            <p:nvPr/>
          </p:nvPicPr>
          <p:blipFill>
            <a:blip r:embed="rId6" cstate="print"/>
            <a:srcRect/>
            <a:stretch>
              <a:fillRect/>
            </a:stretch>
          </p:blipFill>
          <p:spPr bwMode="auto">
            <a:xfrm>
              <a:off x="244836" y="2317754"/>
              <a:ext cx="360000" cy="360000"/>
            </a:xfrm>
            <a:prstGeom prst="rect">
              <a:avLst/>
            </a:prstGeom>
            <a:noFill/>
          </p:spPr>
        </p:pic>
        <p:pic>
          <p:nvPicPr>
            <p:cNvPr id="19" name="Picture 12" descr="C:\JHL\Daten\joh\Arbeit\05_feiermitbar\02_Marketing\Elemente\Caros\caro_shaker_white.jpg"/>
            <p:cNvPicPr>
              <a:picLocks noChangeAspect="1" noChangeArrowheads="1"/>
            </p:cNvPicPr>
            <p:nvPr/>
          </p:nvPicPr>
          <p:blipFill>
            <a:blip r:embed="rId7" cstate="print"/>
            <a:srcRect/>
            <a:stretch>
              <a:fillRect/>
            </a:stretch>
          </p:blipFill>
          <p:spPr bwMode="auto">
            <a:xfrm>
              <a:off x="244836" y="1152178"/>
              <a:ext cx="360000" cy="360000"/>
            </a:xfrm>
            <a:prstGeom prst="rect">
              <a:avLst/>
            </a:prstGeom>
            <a:noFill/>
          </p:spPr>
        </p:pic>
      </p:grpSp>
    </p:spTree>
  </p:cSld>
  <p:clrMapOvr>
    <a:masterClrMapping/>
  </p:clrMapOvr>
  <p:transition spd="slow" advClick="0" advTm="30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51520" y="51470"/>
            <a:ext cx="8640960" cy="956672"/>
          </a:xfrm>
          <a:prstGeom prst="rect">
            <a:avLst/>
          </a:prstGeom>
          <a:noFill/>
        </p:spPr>
        <p:txBody>
          <a:bodyPr wrap="square" lIns="0" tIns="0" rIns="0" bIns="0" rtlCol="0">
            <a:spAutoFit/>
          </a:bodyPr>
          <a:lstStyle/>
          <a:p>
            <a:pPr marL="468000">
              <a:spcAft>
                <a:spcPts val="500"/>
              </a:spcAft>
              <a:tabLst>
                <a:tab pos="536575" algn="l"/>
              </a:tabLst>
            </a:pPr>
            <a:r>
              <a:rPr lang="de-DE" sz="3000" dirty="0" smtClean="0">
                <a:latin typeface="Futura Hv BT" pitchFamily="34" charset="0"/>
              </a:rPr>
              <a:t>Bar</a:t>
            </a:r>
          </a:p>
          <a:p>
            <a:pPr>
              <a:spcAft>
                <a:spcPts val="0"/>
              </a:spcAft>
            </a:pPr>
            <a:r>
              <a:rPr lang="de-DE" sz="1400" dirty="0" smtClean="0">
                <a:latin typeface="Futura Lt BT" pitchFamily="34" charset="0"/>
              </a:rPr>
              <a:t>Ein besondere Feier erfordert exklusives. Mit einer Bar gewinnen Sie einen eindrucksvollen Rahmen für Ihr Fest.</a:t>
            </a:r>
          </a:p>
          <a:p>
            <a:pPr>
              <a:spcAft>
                <a:spcPts val="0"/>
              </a:spcAft>
            </a:pPr>
            <a:r>
              <a:rPr lang="de-DE" sz="1400" dirty="0" smtClean="0">
                <a:latin typeface="Futura Lt BT" pitchFamily="34" charset="0"/>
              </a:rPr>
              <a:t>Um das richtige Ambiente zu schaffen gibt es für jeden Anlass ein geeignetes Konzept.</a:t>
            </a:r>
          </a:p>
        </p:txBody>
      </p:sp>
      <p:pic>
        <p:nvPicPr>
          <p:cNvPr id="19" name="Picture 12" descr="C:\JHL\Daten\joh\Arbeit\05_feiermitbar\02_Marketing\Elemente\Caros\caro_shaker_white.jpg"/>
          <p:cNvPicPr>
            <a:picLocks noChangeAspect="1" noChangeArrowheads="1"/>
          </p:cNvPicPr>
          <p:nvPr/>
        </p:nvPicPr>
        <p:blipFill>
          <a:blip r:embed="rId2" cstate="print"/>
          <a:srcRect/>
          <a:stretch>
            <a:fillRect/>
          </a:stretch>
        </p:blipFill>
        <p:spPr bwMode="auto">
          <a:xfrm>
            <a:off x="244796" y="96582"/>
            <a:ext cx="360000" cy="360000"/>
          </a:xfrm>
          <a:prstGeom prst="rect">
            <a:avLst/>
          </a:prstGeom>
          <a:noFill/>
        </p:spPr>
      </p:pic>
      <p:grpSp>
        <p:nvGrpSpPr>
          <p:cNvPr id="22" name="Gruppieren 21"/>
          <p:cNvGrpSpPr/>
          <p:nvPr/>
        </p:nvGrpSpPr>
        <p:grpSpPr>
          <a:xfrm>
            <a:off x="244796" y="1059582"/>
            <a:ext cx="2887044" cy="3351277"/>
            <a:chOff x="244796" y="1059582"/>
            <a:chExt cx="2887044" cy="3351277"/>
          </a:xfrm>
        </p:grpSpPr>
        <p:sp>
          <p:nvSpPr>
            <p:cNvPr id="17" name="Textfeld 16"/>
            <p:cNvSpPr txBox="1"/>
            <p:nvPr/>
          </p:nvSpPr>
          <p:spPr>
            <a:xfrm>
              <a:off x="590760" y="3579862"/>
              <a:ext cx="2541080" cy="830997"/>
            </a:xfrm>
            <a:prstGeom prst="rect">
              <a:avLst/>
            </a:prstGeom>
            <a:noFill/>
          </p:spPr>
          <p:txBody>
            <a:bodyPr wrap="none" rtlCol="0">
              <a:spAutoFit/>
            </a:bodyPr>
            <a:lstStyle/>
            <a:p>
              <a:r>
                <a:rPr lang="de-DE" sz="2000" dirty="0" err="1" smtClean="0">
                  <a:latin typeface="Futura Hv BT" pitchFamily="34" charset="0"/>
                </a:rPr>
                <a:t>style</a:t>
              </a:r>
              <a:r>
                <a:rPr lang="de-DE" sz="2000" dirty="0" err="1" smtClean="0">
                  <a:latin typeface="Futura Lt BT" pitchFamily="34" charset="0"/>
                </a:rPr>
                <a:t>bar</a:t>
              </a:r>
              <a:endParaRPr lang="de-DE" sz="2000" dirty="0" smtClean="0">
                <a:latin typeface="Futura Lt BT" pitchFamily="34" charset="0"/>
              </a:endParaRPr>
            </a:p>
            <a:p>
              <a:r>
                <a:rPr lang="de-DE" sz="1400" dirty="0" smtClean="0">
                  <a:latin typeface="Futura Lt BT" pitchFamily="34" charset="0"/>
                </a:rPr>
                <a:t>...besonders geeignet für</a:t>
              </a:r>
              <a:br>
                <a:rPr lang="de-DE" sz="1400" dirty="0" smtClean="0">
                  <a:latin typeface="Futura Lt BT" pitchFamily="34" charset="0"/>
                </a:rPr>
              </a:br>
              <a:r>
                <a:rPr lang="de-DE" sz="1400" dirty="0" smtClean="0">
                  <a:latin typeface="Futura Lt BT" pitchFamily="34" charset="0"/>
                </a:rPr>
                <a:t>Hochzeit, Jubiläum, Firmenfeier</a:t>
              </a:r>
              <a:endParaRPr lang="en-GB" sz="1400" dirty="0">
                <a:latin typeface="Futura Lt BT" pitchFamily="34" charset="0"/>
              </a:endParaRPr>
            </a:p>
          </p:txBody>
        </p:sp>
        <p:pic>
          <p:nvPicPr>
            <p:cNvPr id="18" name="Picture 8" descr="C:\JHL\Daten\joh\Arbeit\05_feiermitbar\02_Marketing\Elemente\Caros\caro_anzug_white.jpg"/>
            <p:cNvPicPr>
              <a:picLocks noChangeArrowheads="1"/>
            </p:cNvPicPr>
            <p:nvPr/>
          </p:nvPicPr>
          <p:blipFill>
            <a:blip r:embed="rId3" cstate="print"/>
            <a:srcRect/>
            <a:stretch>
              <a:fillRect/>
            </a:stretch>
          </p:blipFill>
          <p:spPr bwMode="auto">
            <a:xfrm>
              <a:off x="244796" y="3611566"/>
              <a:ext cx="360000" cy="360000"/>
            </a:xfrm>
            <a:prstGeom prst="rect">
              <a:avLst/>
            </a:prstGeom>
            <a:noFill/>
          </p:spPr>
        </p:pic>
        <p:pic>
          <p:nvPicPr>
            <p:cNvPr id="2050" name="Picture 2" descr="C:\JHL\Daten\joh\Arbeit\05_feiermitbar\01_Leistungen\01_Konzept\stylebar\20160531_Bar-Shooting, stylebar\DSC08777_mod2_1-1.jpg"/>
            <p:cNvPicPr>
              <a:picLocks noChangeAspect="1" noChangeArrowheads="1"/>
            </p:cNvPicPr>
            <p:nvPr/>
          </p:nvPicPr>
          <p:blipFill>
            <a:blip r:embed="rId4" cstate="print"/>
            <a:srcRect/>
            <a:stretch>
              <a:fillRect/>
            </a:stretch>
          </p:blipFill>
          <p:spPr bwMode="auto">
            <a:xfrm>
              <a:off x="251520" y="1059582"/>
              <a:ext cx="2520001" cy="2520000"/>
            </a:xfrm>
            <a:prstGeom prst="rect">
              <a:avLst/>
            </a:prstGeom>
            <a:noFill/>
          </p:spPr>
        </p:pic>
      </p:grpSp>
      <p:grpSp>
        <p:nvGrpSpPr>
          <p:cNvPr id="27" name="Gruppieren 26"/>
          <p:cNvGrpSpPr/>
          <p:nvPr/>
        </p:nvGrpSpPr>
        <p:grpSpPr>
          <a:xfrm>
            <a:off x="3307520" y="1059582"/>
            <a:ext cx="2856124" cy="3351277"/>
            <a:chOff x="3307520" y="1059582"/>
            <a:chExt cx="2856124" cy="3351277"/>
          </a:xfrm>
        </p:grpSpPr>
        <p:pic>
          <p:nvPicPr>
            <p:cNvPr id="11" name="Picture 5" descr="C:\JHL\Daten\joh\Arbeit\05_feiermitbar\01_Leistungen\01_Konzept\beachbar\20160531_Bar-Shooting, beachbar\DSC08913_mod_1-1.jpg"/>
            <p:cNvPicPr>
              <a:picLocks noChangeArrowheads="1"/>
            </p:cNvPicPr>
            <p:nvPr/>
          </p:nvPicPr>
          <p:blipFill>
            <a:blip r:embed="rId5" cstate="print"/>
            <a:srcRect/>
            <a:stretch>
              <a:fillRect/>
            </a:stretch>
          </p:blipFill>
          <p:spPr bwMode="auto">
            <a:xfrm>
              <a:off x="3307520" y="1059582"/>
              <a:ext cx="2520000" cy="2520000"/>
            </a:xfrm>
            <a:prstGeom prst="rect">
              <a:avLst/>
            </a:prstGeom>
            <a:noFill/>
          </p:spPr>
        </p:pic>
        <p:pic>
          <p:nvPicPr>
            <p:cNvPr id="13" name="Picture 9" descr="C:\JHL\Daten\joh\Arbeit\05_feiermitbar\02_Marketing\Elemente\Caros\caro_palm_beach.jpg"/>
            <p:cNvPicPr>
              <a:picLocks noChangeArrowheads="1"/>
            </p:cNvPicPr>
            <p:nvPr/>
          </p:nvPicPr>
          <p:blipFill>
            <a:blip r:embed="rId6" cstate="print"/>
            <a:srcRect/>
            <a:stretch>
              <a:fillRect/>
            </a:stretch>
          </p:blipFill>
          <p:spPr bwMode="auto">
            <a:xfrm>
              <a:off x="3314284" y="3606758"/>
              <a:ext cx="360000" cy="360000"/>
            </a:xfrm>
            <a:prstGeom prst="rect">
              <a:avLst/>
            </a:prstGeom>
            <a:noFill/>
          </p:spPr>
        </p:pic>
        <p:sp>
          <p:nvSpPr>
            <p:cNvPr id="23" name="Textfeld 22"/>
            <p:cNvSpPr txBox="1"/>
            <p:nvPr/>
          </p:nvSpPr>
          <p:spPr>
            <a:xfrm>
              <a:off x="3641992" y="3579862"/>
              <a:ext cx="2521652" cy="830997"/>
            </a:xfrm>
            <a:prstGeom prst="rect">
              <a:avLst/>
            </a:prstGeom>
            <a:noFill/>
          </p:spPr>
          <p:txBody>
            <a:bodyPr wrap="none" rtlCol="0">
              <a:spAutoFit/>
            </a:bodyPr>
            <a:lstStyle/>
            <a:p>
              <a:r>
                <a:rPr lang="de-DE" sz="2000" dirty="0" err="1" smtClean="0">
                  <a:latin typeface="Futura Hv BT" pitchFamily="34" charset="0"/>
                </a:rPr>
                <a:t>beach</a:t>
              </a:r>
              <a:r>
                <a:rPr lang="de-DE" sz="2000" dirty="0" err="1" smtClean="0">
                  <a:latin typeface="Futura Lt BT" pitchFamily="34" charset="0"/>
                </a:rPr>
                <a:t>bar</a:t>
              </a:r>
              <a:endParaRPr lang="de-DE" sz="2000" dirty="0" smtClean="0">
                <a:latin typeface="Futura Lt BT" pitchFamily="34" charset="0"/>
              </a:endParaRPr>
            </a:p>
            <a:p>
              <a:r>
                <a:rPr lang="de-DE" sz="1400" dirty="0" smtClean="0">
                  <a:latin typeface="Futura Lt BT" pitchFamily="34" charset="0"/>
                </a:rPr>
                <a:t>...besonders geeignet für</a:t>
              </a:r>
              <a:br>
                <a:rPr lang="de-DE" sz="1400" dirty="0" smtClean="0">
                  <a:latin typeface="Futura Lt BT" pitchFamily="34" charset="0"/>
                </a:rPr>
              </a:br>
              <a:r>
                <a:rPr lang="de-DE" sz="1400" dirty="0" smtClean="0">
                  <a:latin typeface="Futura Lt BT" pitchFamily="34" charset="0"/>
                </a:rPr>
                <a:t>die Open Air Party im Sommer</a:t>
              </a:r>
              <a:endParaRPr lang="en-GB" sz="1400" dirty="0">
                <a:latin typeface="Futura Lt BT" pitchFamily="34" charset="0"/>
              </a:endParaRPr>
            </a:p>
          </p:txBody>
        </p:sp>
      </p:grpSp>
      <p:grpSp>
        <p:nvGrpSpPr>
          <p:cNvPr id="28" name="Gruppieren 27"/>
          <p:cNvGrpSpPr/>
          <p:nvPr/>
        </p:nvGrpSpPr>
        <p:grpSpPr>
          <a:xfrm>
            <a:off x="6372200" y="1059582"/>
            <a:ext cx="2681381" cy="3351277"/>
            <a:chOff x="6372200" y="1059582"/>
            <a:chExt cx="2681381" cy="3351277"/>
          </a:xfrm>
        </p:grpSpPr>
        <p:pic>
          <p:nvPicPr>
            <p:cNvPr id="2051" name="Picture 3" descr="C:\JHL\Daten\joh\Arbeit\05_feiermitbar\01_Leistungen\01_Konzept\snowbar\20160531_Bar-Shooting, snowbar\DSC08643_mod_1-1.jpg"/>
            <p:cNvPicPr>
              <a:picLocks noChangeAspect="1" noChangeArrowheads="1"/>
            </p:cNvPicPr>
            <p:nvPr/>
          </p:nvPicPr>
          <p:blipFill>
            <a:blip r:embed="rId7" cstate="print"/>
            <a:srcRect/>
            <a:stretch>
              <a:fillRect/>
            </a:stretch>
          </p:blipFill>
          <p:spPr bwMode="auto">
            <a:xfrm>
              <a:off x="6372480" y="1059582"/>
              <a:ext cx="2520000" cy="2520000"/>
            </a:xfrm>
            <a:prstGeom prst="rect">
              <a:avLst/>
            </a:prstGeom>
            <a:noFill/>
          </p:spPr>
        </p:pic>
        <p:sp>
          <p:nvSpPr>
            <p:cNvPr id="25" name="Textfeld 24"/>
            <p:cNvSpPr txBox="1"/>
            <p:nvPr/>
          </p:nvSpPr>
          <p:spPr>
            <a:xfrm>
              <a:off x="6732240" y="3579862"/>
              <a:ext cx="2321341" cy="830997"/>
            </a:xfrm>
            <a:prstGeom prst="rect">
              <a:avLst/>
            </a:prstGeom>
            <a:noFill/>
          </p:spPr>
          <p:txBody>
            <a:bodyPr wrap="none" rtlCol="0">
              <a:spAutoFit/>
            </a:bodyPr>
            <a:lstStyle/>
            <a:p>
              <a:r>
                <a:rPr lang="de-DE" sz="2000" dirty="0" err="1" smtClean="0">
                  <a:latin typeface="Futura Hv BT" pitchFamily="34" charset="0"/>
                </a:rPr>
                <a:t>snow</a:t>
              </a:r>
              <a:r>
                <a:rPr lang="de-DE" sz="2000" dirty="0" err="1" smtClean="0">
                  <a:latin typeface="Futura Lt BT" pitchFamily="34" charset="0"/>
                </a:rPr>
                <a:t>bar</a:t>
              </a:r>
              <a:endParaRPr lang="de-DE" sz="2000" dirty="0" smtClean="0">
                <a:latin typeface="Futura Lt BT" pitchFamily="34" charset="0"/>
              </a:endParaRPr>
            </a:p>
            <a:p>
              <a:r>
                <a:rPr lang="de-DE" sz="1400" dirty="0" smtClean="0">
                  <a:latin typeface="Futura Lt BT" pitchFamily="34" charset="0"/>
                </a:rPr>
                <a:t>...besonders geeignet für</a:t>
              </a:r>
              <a:br>
                <a:rPr lang="de-DE" sz="1400" dirty="0" smtClean="0">
                  <a:latin typeface="Futura Lt BT" pitchFamily="34" charset="0"/>
                </a:rPr>
              </a:br>
              <a:r>
                <a:rPr lang="de-DE" sz="1400" dirty="0" smtClean="0">
                  <a:latin typeface="Futura Lt BT" pitchFamily="34" charset="0"/>
                </a:rPr>
                <a:t>die </a:t>
              </a:r>
              <a:r>
                <a:rPr lang="de-DE" sz="1400" dirty="0" err="1" smtClean="0">
                  <a:latin typeface="Futura Lt BT" pitchFamily="34" charset="0"/>
                </a:rPr>
                <a:t>Apres</a:t>
              </a:r>
              <a:r>
                <a:rPr lang="de-DE" sz="1400" dirty="0" smtClean="0">
                  <a:latin typeface="Futura Lt BT" pitchFamily="34" charset="0"/>
                </a:rPr>
                <a:t> Ski Party im Winter</a:t>
              </a:r>
              <a:endParaRPr lang="en-GB" sz="1400" dirty="0">
                <a:latin typeface="Futura Lt BT" pitchFamily="34" charset="0"/>
              </a:endParaRPr>
            </a:p>
          </p:txBody>
        </p:sp>
        <p:pic>
          <p:nvPicPr>
            <p:cNvPr id="26" name="Picture 7" descr="C:\JHL\Daten\joh\Arbeit\05_feiermitbar\02_Marketing\Elemente\Caros\caro_snow_hellblau.jpg"/>
            <p:cNvPicPr>
              <a:picLocks noChangeArrowheads="1"/>
            </p:cNvPicPr>
            <p:nvPr/>
          </p:nvPicPr>
          <p:blipFill>
            <a:blip r:embed="rId8" cstate="print"/>
            <a:srcRect/>
            <a:stretch>
              <a:fillRect/>
            </a:stretch>
          </p:blipFill>
          <p:spPr bwMode="auto">
            <a:xfrm>
              <a:off x="6372200" y="3600034"/>
              <a:ext cx="360000" cy="360000"/>
            </a:xfrm>
            <a:prstGeom prst="rect">
              <a:avLst/>
            </a:prstGeom>
            <a:noFill/>
          </p:spPr>
        </p:pic>
      </p:grpSp>
    </p:spTree>
  </p:cSld>
  <p:clrMapOvr>
    <a:masterClrMapping/>
  </p:clrMapOvr>
  <p:transition spd="slow" advClick="0" advTm="20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244796" y="58702"/>
            <a:ext cx="8647684" cy="4169232"/>
            <a:chOff x="7303415" y="223306"/>
            <a:chExt cx="8647684" cy="4169232"/>
          </a:xfrm>
        </p:grpSpPr>
        <p:sp>
          <p:nvSpPr>
            <p:cNvPr id="3" name="Textfeld 2"/>
            <p:cNvSpPr txBox="1"/>
            <p:nvPr/>
          </p:nvSpPr>
          <p:spPr>
            <a:xfrm>
              <a:off x="7310139" y="223306"/>
              <a:ext cx="8640960" cy="4003660"/>
            </a:xfrm>
            <a:prstGeom prst="rect">
              <a:avLst/>
            </a:prstGeom>
            <a:noFill/>
          </p:spPr>
          <p:txBody>
            <a:bodyPr wrap="square" lIns="0" tIns="0" rIns="0" bIns="0" rtlCol="0">
              <a:spAutoFit/>
            </a:bodyPr>
            <a:lstStyle/>
            <a:p>
              <a:pPr marL="468000">
                <a:spcAft>
                  <a:spcPts val="500"/>
                </a:spcAft>
                <a:tabLst>
                  <a:tab pos="536575" algn="l"/>
                </a:tabLst>
              </a:pPr>
              <a:r>
                <a:rPr lang="de-DE" sz="3000" dirty="0" smtClean="0">
                  <a:latin typeface="Futura Hv BT" pitchFamily="34" charset="0"/>
                </a:rPr>
                <a:t>Cocktails</a:t>
              </a:r>
            </a:p>
            <a:p>
              <a:pPr marL="0" lvl="1">
                <a:spcAft>
                  <a:spcPts val="0"/>
                </a:spcAft>
                <a:tabLst>
                  <a:tab pos="536575" algn="l"/>
                </a:tabLst>
              </a:pPr>
              <a:r>
                <a:rPr lang="de-DE" sz="1400" dirty="0" smtClean="0">
                  <a:latin typeface="Futura Lt BT" pitchFamily="34" charset="0"/>
                </a:rPr>
                <a:t>Natürlich gibt es für jeden Geschmack und</a:t>
              </a:r>
            </a:p>
            <a:p>
              <a:pPr marL="0" lvl="1">
                <a:spcAft>
                  <a:spcPts val="0"/>
                </a:spcAft>
                <a:tabLst>
                  <a:tab pos="536575" algn="l"/>
                </a:tabLst>
              </a:pPr>
              <a:r>
                <a:rPr lang="de-DE" sz="1400" dirty="0" smtClean="0">
                  <a:latin typeface="Futura Lt BT" pitchFamily="34" charset="0"/>
                </a:rPr>
                <a:t>für jeden Zeitpunkt den passenden Drink:</a:t>
              </a:r>
              <a:br>
                <a:rPr lang="de-DE" sz="1400" dirty="0" smtClean="0">
                  <a:latin typeface="Futura Lt BT" pitchFamily="34" charset="0"/>
                </a:rPr>
              </a:br>
              <a:endParaRPr lang="de-DE" sz="1400" dirty="0" smtClean="0">
                <a:latin typeface="Futura Lt BT" pitchFamily="34" charset="0"/>
              </a:endParaRPr>
            </a:p>
            <a:p>
              <a:pPr marL="468000" lvl="1">
                <a:spcAft>
                  <a:spcPts val="0"/>
                </a:spcAft>
                <a:tabLst>
                  <a:tab pos="536575" algn="l"/>
                </a:tabLst>
              </a:pPr>
              <a:r>
                <a:rPr lang="de-DE" sz="2000" dirty="0" err="1" smtClean="0">
                  <a:latin typeface="Futura Hv BT" pitchFamily="34" charset="0"/>
                </a:rPr>
                <a:t>Aperitiv</a:t>
              </a:r>
              <a:endParaRPr lang="de-DE" sz="2000" dirty="0" smtClean="0">
                <a:latin typeface="Futura Hv BT" pitchFamily="34" charset="0"/>
              </a:endParaRPr>
            </a:p>
            <a:p>
              <a:pPr marL="468000" lvl="1">
                <a:spcAft>
                  <a:spcPts val="0"/>
                </a:spcAft>
                <a:tabLst>
                  <a:tab pos="536575" algn="l"/>
                </a:tabLst>
              </a:pPr>
              <a:r>
                <a:rPr lang="de-DE" sz="1400" dirty="0" smtClean="0">
                  <a:latin typeface="Futura Lt BT" pitchFamily="34" charset="0"/>
                </a:rPr>
                <a:t>...spritzig und frisch als Appetitanreger vor dem Essen</a:t>
              </a:r>
            </a:p>
            <a:p>
              <a:pPr marL="468000" lvl="1">
                <a:spcAft>
                  <a:spcPts val="0"/>
                </a:spcAft>
                <a:tabLst>
                  <a:tab pos="536575" algn="l"/>
                </a:tabLst>
              </a:pPr>
              <a:endParaRPr lang="de-DE" sz="1400" dirty="0" smtClean="0">
                <a:latin typeface="Futura Lt BT" pitchFamily="34" charset="0"/>
              </a:endParaRPr>
            </a:p>
            <a:p>
              <a:pPr marL="468000" lvl="1">
                <a:spcAft>
                  <a:spcPts val="0"/>
                </a:spcAft>
                <a:tabLst>
                  <a:tab pos="536575" algn="l"/>
                </a:tabLst>
              </a:pPr>
              <a:endParaRPr lang="de-DE" sz="1400" dirty="0" smtClean="0">
                <a:latin typeface="Futura Lt BT" pitchFamily="34" charset="0"/>
              </a:endParaRPr>
            </a:p>
            <a:p>
              <a:pPr marL="468000" lvl="1">
                <a:spcAft>
                  <a:spcPts val="0"/>
                </a:spcAft>
                <a:tabLst>
                  <a:tab pos="536575" algn="l"/>
                </a:tabLst>
              </a:pPr>
              <a:r>
                <a:rPr lang="de-DE" sz="2000" dirty="0" smtClean="0">
                  <a:latin typeface="Futura Hv BT" pitchFamily="34" charset="0"/>
                </a:rPr>
                <a:t>Cocktail</a:t>
              </a:r>
            </a:p>
            <a:p>
              <a:pPr marL="468000" lvl="1">
                <a:spcAft>
                  <a:spcPts val="0"/>
                </a:spcAft>
                <a:tabLst>
                  <a:tab pos="536575" algn="l"/>
                </a:tabLst>
              </a:pPr>
              <a:r>
                <a:rPr lang="de-DE" sz="1400" dirty="0" smtClean="0">
                  <a:latin typeface="Futura Lt BT" pitchFamily="34" charset="0"/>
                </a:rPr>
                <a:t>...cremig und fruchtig</a:t>
              </a:r>
              <a:r>
                <a:rPr lang="en-GB" sz="1400" dirty="0" smtClean="0">
                  <a:latin typeface="Futura Lt BT" pitchFamily="34" charset="0"/>
                </a:rPr>
                <a:t> </a:t>
              </a:r>
              <a:r>
                <a:rPr lang="en-GB" sz="1400" dirty="0" err="1" smtClean="0">
                  <a:latin typeface="Futura Lt BT" pitchFamily="34" charset="0"/>
                </a:rPr>
                <a:t>als</a:t>
              </a:r>
              <a:r>
                <a:rPr lang="en-GB" sz="1400" dirty="0" smtClean="0">
                  <a:latin typeface="Futura Lt BT" pitchFamily="34" charset="0"/>
                </a:rPr>
                <a:t> Alternative </a:t>
              </a:r>
              <a:r>
                <a:rPr lang="en-GB" sz="1400" dirty="0" err="1" smtClean="0">
                  <a:latin typeface="Futura Lt BT" pitchFamily="34" charset="0"/>
                </a:rPr>
                <a:t>zum</a:t>
              </a:r>
              <a:r>
                <a:rPr lang="en-GB" sz="1400" dirty="0" smtClean="0">
                  <a:latin typeface="Futura Lt BT" pitchFamily="34" charset="0"/>
                </a:rPr>
                <a:t> Dessert</a:t>
              </a:r>
              <a:endParaRPr lang="de-DE" sz="1400" dirty="0" smtClean="0">
                <a:latin typeface="Futura Lt BT" pitchFamily="34" charset="0"/>
              </a:endParaRPr>
            </a:p>
            <a:p>
              <a:pPr marL="468000" lvl="1">
                <a:spcAft>
                  <a:spcPts val="0"/>
                </a:spcAft>
                <a:tabLst>
                  <a:tab pos="536575" algn="l"/>
                </a:tabLst>
              </a:pPr>
              <a:r>
                <a:rPr lang="de-DE" sz="1400" dirty="0" smtClean="0">
                  <a:latin typeface="Futura Lt BT" pitchFamily="34" charset="0"/>
                </a:rPr>
                <a:t>...viele Cocktails sind auch ohne Alkohol möglich</a:t>
              </a:r>
            </a:p>
            <a:p>
              <a:pPr marL="468000" lvl="1">
                <a:spcAft>
                  <a:spcPts val="0"/>
                </a:spcAft>
                <a:tabLst>
                  <a:tab pos="536575" algn="l"/>
                </a:tabLst>
              </a:pPr>
              <a:endParaRPr lang="de-DE" sz="1400" dirty="0" smtClean="0">
                <a:latin typeface="Futura Lt BT" pitchFamily="34" charset="0"/>
              </a:endParaRPr>
            </a:p>
            <a:p>
              <a:pPr marL="468000" lvl="1">
                <a:spcAft>
                  <a:spcPts val="0"/>
                </a:spcAft>
                <a:tabLst>
                  <a:tab pos="536575" algn="l"/>
                </a:tabLst>
              </a:pPr>
              <a:endParaRPr lang="de-DE" sz="1400" dirty="0" smtClean="0">
                <a:latin typeface="Futura Lt BT" pitchFamily="34" charset="0"/>
              </a:endParaRPr>
            </a:p>
            <a:p>
              <a:pPr marL="468000" lvl="1">
                <a:spcAft>
                  <a:spcPts val="0"/>
                </a:spcAft>
                <a:tabLst>
                  <a:tab pos="536575" algn="l"/>
                </a:tabLst>
              </a:pPr>
              <a:r>
                <a:rPr lang="de-DE" sz="2000" dirty="0" smtClean="0">
                  <a:latin typeface="Futura Hv BT" pitchFamily="34" charset="0"/>
                </a:rPr>
                <a:t>Longdrink</a:t>
              </a:r>
            </a:p>
            <a:p>
              <a:pPr marL="468000" lvl="1">
                <a:spcAft>
                  <a:spcPts val="0"/>
                </a:spcAft>
                <a:tabLst>
                  <a:tab pos="536575" algn="l"/>
                </a:tabLst>
              </a:pPr>
              <a:r>
                <a:rPr lang="de-DE" sz="1400" dirty="0" smtClean="0">
                  <a:latin typeface="Futura Lt BT" pitchFamily="34" charset="0"/>
                </a:rPr>
                <a:t>...kräftig und herb für den Ausklang am späten Abend</a:t>
              </a:r>
            </a:p>
            <a:p>
              <a:pPr marL="0" lvl="1">
                <a:spcAft>
                  <a:spcPts val="500"/>
                </a:spcAft>
                <a:tabLst>
                  <a:tab pos="536575" algn="l"/>
                </a:tabLst>
              </a:pPr>
              <a:endParaRPr lang="de-DE" sz="1200" i="1" dirty="0" smtClean="0">
                <a:latin typeface="Futura Lt BT" pitchFamily="34" charset="0"/>
              </a:endParaRPr>
            </a:p>
          </p:txBody>
        </p:sp>
        <p:pic>
          <p:nvPicPr>
            <p:cNvPr id="4" name="Picture 10" descr="C:\JHL\Daten\joh\Arbeit\05_feiermitbar\02_Marketing\Elemente\Caros\caro_glas_white.jpg"/>
            <p:cNvPicPr>
              <a:picLocks noChangeAspect="1" noChangeArrowheads="1"/>
            </p:cNvPicPr>
            <p:nvPr/>
          </p:nvPicPr>
          <p:blipFill>
            <a:blip r:embed="rId2" cstate="print"/>
            <a:srcRect/>
            <a:stretch>
              <a:fillRect/>
            </a:stretch>
          </p:blipFill>
          <p:spPr bwMode="auto">
            <a:xfrm>
              <a:off x="7303415" y="2284174"/>
              <a:ext cx="360000" cy="360000"/>
            </a:xfrm>
            <a:prstGeom prst="rect">
              <a:avLst/>
            </a:prstGeom>
            <a:noFill/>
          </p:spPr>
        </p:pic>
        <p:pic>
          <p:nvPicPr>
            <p:cNvPr id="5" name="Picture 11" descr="C:\JHL\Daten\joh\Arbeit\05_feiermitbar\02_Marketing\Elemente\Caros\caro_weinglas_white.jpg"/>
            <p:cNvPicPr>
              <a:picLocks noChangeAspect="1" noChangeArrowheads="1"/>
            </p:cNvPicPr>
            <p:nvPr/>
          </p:nvPicPr>
          <p:blipFill>
            <a:blip r:embed="rId3" cstate="print"/>
            <a:srcRect/>
            <a:stretch>
              <a:fillRect/>
            </a:stretch>
          </p:blipFill>
          <p:spPr bwMode="auto">
            <a:xfrm>
              <a:off x="7303415" y="1348070"/>
              <a:ext cx="360000" cy="360000"/>
            </a:xfrm>
            <a:prstGeom prst="rect">
              <a:avLst/>
            </a:prstGeom>
            <a:noFill/>
          </p:spPr>
        </p:pic>
        <p:pic>
          <p:nvPicPr>
            <p:cNvPr id="6" name="Picture 12" descr="C:\JHL\Daten\joh\Arbeit\05_feiermitbar\02_Marketing\Elemente\Caros\caro_becher_white.jpg"/>
            <p:cNvPicPr>
              <a:picLocks noChangeAspect="1" noChangeArrowheads="1"/>
            </p:cNvPicPr>
            <p:nvPr/>
          </p:nvPicPr>
          <p:blipFill>
            <a:blip r:embed="rId4" cstate="print"/>
            <a:srcRect/>
            <a:stretch>
              <a:fillRect/>
            </a:stretch>
          </p:blipFill>
          <p:spPr bwMode="auto">
            <a:xfrm>
              <a:off x="7303415" y="3456474"/>
              <a:ext cx="360000" cy="360000"/>
            </a:xfrm>
            <a:prstGeom prst="rect">
              <a:avLst/>
            </a:prstGeom>
            <a:noFill/>
          </p:spPr>
        </p:pic>
        <p:pic>
          <p:nvPicPr>
            <p:cNvPr id="7" name="Picture 10" descr="C:\JHL\Daten\joh\Arbeit\05_feiermitbar\02_Marketing\Elemente\Caros\caro_glas_white.jpg"/>
            <p:cNvPicPr>
              <a:picLocks noChangeAspect="1" noChangeArrowheads="1"/>
            </p:cNvPicPr>
            <p:nvPr/>
          </p:nvPicPr>
          <p:blipFill>
            <a:blip r:embed="rId2" cstate="print"/>
            <a:srcRect/>
            <a:stretch>
              <a:fillRect/>
            </a:stretch>
          </p:blipFill>
          <p:spPr bwMode="auto">
            <a:xfrm>
              <a:off x="7303415" y="261226"/>
              <a:ext cx="360000" cy="360000"/>
            </a:xfrm>
            <a:prstGeom prst="rect">
              <a:avLst/>
            </a:prstGeom>
            <a:noFill/>
          </p:spPr>
        </p:pic>
        <p:grpSp>
          <p:nvGrpSpPr>
            <p:cNvPr id="8" name="Gruppieren 89"/>
            <p:cNvGrpSpPr/>
            <p:nvPr/>
          </p:nvGrpSpPr>
          <p:grpSpPr>
            <a:xfrm>
              <a:off x="12350891" y="792138"/>
              <a:ext cx="3600208" cy="3600400"/>
              <a:chOff x="12350891" y="863986"/>
              <a:chExt cx="3600208" cy="3600400"/>
            </a:xfrm>
          </p:grpSpPr>
          <p:pic>
            <p:nvPicPr>
              <p:cNvPr id="9" name="Picture 13" descr="C:\JHL\Daten\joh\Arbeit\05_feiermitbar\02_Marketing\Elemente\Cocktails\cocktails_tequila sunrise.jpg"/>
              <p:cNvPicPr>
                <a:picLocks noChangeAspect="1" noChangeArrowheads="1"/>
              </p:cNvPicPr>
              <p:nvPr/>
            </p:nvPicPr>
            <p:blipFill>
              <a:blip r:embed="rId5" cstate="print"/>
              <a:srcRect/>
              <a:stretch>
                <a:fillRect/>
              </a:stretch>
            </p:blipFill>
            <p:spPr bwMode="auto">
              <a:xfrm>
                <a:off x="14223099" y="863986"/>
                <a:ext cx="1728000" cy="1728000"/>
              </a:xfrm>
              <a:prstGeom prst="rect">
                <a:avLst/>
              </a:prstGeom>
              <a:noFill/>
            </p:spPr>
          </p:pic>
          <p:pic>
            <p:nvPicPr>
              <p:cNvPr id="10" name="Picture 14" descr="C:\JHL\Daten\joh\Arbeit\05_feiermitbar\02_Marketing\Elemente\Cocktails\cocktails_aperol.jpg"/>
              <p:cNvPicPr>
                <a:picLocks noChangeAspect="1" noChangeArrowheads="1"/>
              </p:cNvPicPr>
              <p:nvPr/>
            </p:nvPicPr>
            <p:blipFill>
              <a:blip r:embed="rId6" cstate="print"/>
              <a:srcRect/>
              <a:stretch>
                <a:fillRect/>
              </a:stretch>
            </p:blipFill>
            <p:spPr bwMode="auto">
              <a:xfrm>
                <a:off x="12350891" y="863986"/>
                <a:ext cx="1728000" cy="1728000"/>
              </a:xfrm>
              <a:prstGeom prst="rect">
                <a:avLst/>
              </a:prstGeom>
              <a:noFill/>
            </p:spPr>
          </p:pic>
          <p:pic>
            <p:nvPicPr>
              <p:cNvPr id="11" name="Picture 15" descr="C:\JHL\Daten\joh\Arbeit\05_feiermitbar\02_Marketing\Elemente\Cocktails\cocktails_cuba libre.jpg"/>
              <p:cNvPicPr>
                <a:picLocks noChangeAspect="1" noChangeArrowheads="1"/>
              </p:cNvPicPr>
              <p:nvPr/>
            </p:nvPicPr>
            <p:blipFill>
              <a:blip r:embed="rId7" cstate="print"/>
              <a:srcRect/>
              <a:stretch>
                <a:fillRect/>
              </a:stretch>
            </p:blipFill>
            <p:spPr bwMode="auto">
              <a:xfrm>
                <a:off x="14223099" y="2736386"/>
                <a:ext cx="1728000" cy="1728000"/>
              </a:xfrm>
              <a:prstGeom prst="rect">
                <a:avLst/>
              </a:prstGeom>
              <a:noFill/>
            </p:spPr>
          </p:pic>
          <p:pic>
            <p:nvPicPr>
              <p:cNvPr id="12" name="Picture 16" descr="C:\JHL\Daten\joh\Arbeit\05_feiermitbar\02_Marketing\Elemente\Cocktails\cocktails_pina colada.jpg"/>
              <p:cNvPicPr>
                <a:picLocks noChangeAspect="1" noChangeArrowheads="1"/>
              </p:cNvPicPr>
              <p:nvPr/>
            </p:nvPicPr>
            <p:blipFill>
              <a:blip r:embed="rId8" cstate="print"/>
              <a:srcRect/>
              <a:stretch>
                <a:fillRect/>
              </a:stretch>
            </p:blipFill>
            <p:spPr bwMode="auto">
              <a:xfrm>
                <a:off x="12350891" y="2736386"/>
                <a:ext cx="1728000" cy="1728000"/>
              </a:xfrm>
              <a:prstGeom prst="rect">
                <a:avLst/>
              </a:prstGeom>
              <a:noFill/>
            </p:spPr>
          </p:pic>
        </p:grpSp>
      </p:grpSp>
    </p:spTree>
  </p:cSld>
  <p:clrMapOvr>
    <a:masterClrMapping/>
  </p:clrMapOvr>
  <p:transition spd="slow" advClick="0" advTm="20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JHL\Daten\joh\Arbeit\05_feiermitbar\02_Marketing\Elemente\Caros\caro_smiley_white.jpg"/>
          <p:cNvPicPr>
            <a:picLocks noChangeAspect="1" noChangeArrowheads="1"/>
          </p:cNvPicPr>
          <p:nvPr/>
        </p:nvPicPr>
        <p:blipFill>
          <a:blip r:embed="rId2" cstate="print"/>
          <a:srcRect/>
          <a:stretch>
            <a:fillRect/>
          </a:stretch>
        </p:blipFill>
        <p:spPr bwMode="auto">
          <a:xfrm>
            <a:off x="244796" y="96582"/>
            <a:ext cx="360000" cy="360000"/>
          </a:xfrm>
          <a:prstGeom prst="rect">
            <a:avLst/>
          </a:prstGeom>
          <a:noFill/>
        </p:spPr>
      </p:pic>
      <p:sp>
        <p:nvSpPr>
          <p:cNvPr id="3" name="Textfeld 2"/>
          <p:cNvSpPr txBox="1"/>
          <p:nvPr/>
        </p:nvSpPr>
        <p:spPr>
          <a:xfrm>
            <a:off x="251520" y="51470"/>
            <a:ext cx="8640960" cy="897682"/>
          </a:xfrm>
          <a:prstGeom prst="rect">
            <a:avLst/>
          </a:prstGeom>
          <a:noFill/>
        </p:spPr>
        <p:txBody>
          <a:bodyPr wrap="square" lIns="0" tIns="0" rIns="0" bIns="0" rtlCol="0">
            <a:spAutoFit/>
          </a:bodyPr>
          <a:lstStyle/>
          <a:p>
            <a:pPr marL="468000">
              <a:spcAft>
                <a:spcPts val="1000"/>
              </a:spcAft>
            </a:pPr>
            <a:r>
              <a:rPr lang="de-DE" sz="3000" dirty="0" smtClean="0">
                <a:latin typeface="Futura Hv BT" pitchFamily="34" charset="0"/>
              </a:rPr>
              <a:t>Galerie</a:t>
            </a:r>
          </a:p>
          <a:p>
            <a:pPr marL="468000">
              <a:spcAft>
                <a:spcPts val="500"/>
              </a:spcAft>
            </a:pPr>
            <a:r>
              <a:rPr lang="de-DE" sz="2000" dirty="0" err="1" smtClean="0">
                <a:latin typeface="Futura Hv BT" pitchFamily="34" charset="0"/>
              </a:rPr>
              <a:t>style</a:t>
            </a:r>
            <a:r>
              <a:rPr lang="de-DE" sz="2000" dirty="0" err="1" smtClean="0">
                <a:latin typeface="Futura Lt BT" pitchFamily="34" charset="0"/>
              </a:rPr>
              <a:t>bar</a:t>
            </a:r>
            <a:endParaRPr lang="en-GB" sz="2000" dirty="0">
              <a:latin typeface="Futura Lt BT" pitchFamily="34" charset="0"/>
            </a:endParaRPr>
          </a:p>
        </p:txBody>
      </p:sp>
      <p:pic>
        <p:nvPicPr>
          <p:cNvPr id="4099" name="Picture 3" descr="C:\JHL\Daten\joh\Arbeit\05_feiermitbar\02_Marketing\Elemente\Caros\caro_anzug_white.jpg"/>
          <p:cNvPicPr>
            <a:picLocks noChangeAspect="1" noChangeArrowheads="1"/>
          </p:cNvPicPr>
          <p:nvPr/>
        </p:nvPicPr>
        <p:blipFill>
          <a:blip r:embed="rId3" cstate="print"/>
          <a:srcRect/>
          <a:stretch>
            <a:fillRect/>
          </a:stretch>
        </p:blipFill>
        <p:spPr bwMode="auto">
          <a:xfrm>
            <a:off x="244796" y="593954"/>
            <a:ext cx="360000" cy="360000"/>
          </a:xfrm>
          <a:prstGeom prst="rect">
            <a:avLst/>
          </a:prstGeom>
          <a:noFill/>
        </p:spPr>
      </p:pic>
      <p:pic>
        <p:nvPicPr>
          <p:cNvPr id="4100" name="Picture 4" descr="C:\JHL\Daten\joh\Arbeit\05_feiermitbar\01_Leistungen\01_Konzept\stylebar\20160531_Bar-Shooting, stylebar\DSC08785_mod_1-1.jpg"/>
          <p:cNvPicPr>
            <a:picLocks noChangeArrowheads="1"/>
          </p:cNvPicPr>
          <p:nvPr/>
        </p:nvPicPr>
        <p:blipFill>
          <a:blip r:embed="rId4" cstate="print"/>
          <a:srcRect/>
          <a:stretch>
            <a:fillRect/>
          </a:stretch>
        </p:blipFill>
        <p:spPr bwMode="auto">
          <a:xfrm>
            <a:off x="251520" y="1275918"/>
            <a:ext cx="2808000" cy="2808000"/>
          </a:xfrm>
          <a:prstGeom prst="rect">
            <a:avLst/>
          </a:prstGeom>
          <a:noFill/>
        </p:spPr>
      </p:pic>
      <p:pic>
        <p:nvPicPr>
          <p:cNvPr id="4101" name="Picture 5" descr="C:\JHL\Daten\joh\Arbeit\05_feiermitbar\01_Leistungen\01_Konzept\stylebar\20160531_Bar-Shooting, stylebar\DSC08674_mod_1-1.jpg"/>
          <p:cNvPicPr>
            <a:picLocks noChangeArrowheads="1"/>
          </p:cNvPicPr>
          <p:nvPr/>
        </p:nvPicPr>
        <p:blipFill>
          <a:blip r:embed="rId5" cstate="print"/>
          <a:srcRect/>
          <a:stretch>
            <a:fillRect/>
          </a:stretch>
        </p:blipFill>
        <p:spPr bwMode="auto">
          <a:xfrm>
            <a:off x="6084480" y="1275918"/>
            <a:ext cx="2808000" cy="2808000"/>
          </a:xfrm>
          <a:prstGeom prst="rect">
            <a:avLst/>
          </a:prstGeom>
          <a:noFill/>
        </p:spPr>
      </p:pic>
      <p:pic>
        <p:nvPicPr>
          <p:cNvPr id="4102" name="Picture 6" descr="C:\JHL\Daten\joh\Arbeit\05_feiermitbar\01_Leistungen\01_Konzept\stylebar\20160531_Bar-Shooting, stylebar\DSC08777_mod2_1-1.jpg"/>
          <p:cNvPicPr>
            <a:picLocks noChangeArrowheads="1"/>
          </p:cNvPicPr>
          <p:nvPr/>
        </p:nvPicPr>
        <p:blipFill>
          <a:blip r:embed="rId6" cstate="print"/>
          <a:srcRect/>
          <a:stretch>
            <a:fillRect/>
          </a:stretch>
        </p:blipFill>
        <p:spPr bwMode="auto">
          <a:xfrm>
            <a:off x="3165460" y="1275918"/>
            <a:ext cx="2808000" cy="2808000"/>
          </a:xfrm>
          <a:prstGeom prst="rect">
            <a:avLst/>
          </a:prstGeom>
          <a:noFill/>
        </p:spPr>
      </p:pic>
    </p:spTree>
  </p:cSld>
  <p:clrMapOvr>
    <a:masterClrMapping/>
  </p:clrMapOvr>
  <p:transition spd="slow" advClick="0" advTm="10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JHL\Daten\joh\Arbeit\05_feiermitbar\02_Marketing\Elemente\Caros\caro_smiley_white.jpg"/>
          <p:cNvPicPr>
            <a:picLocks noChangeAspect="1" noChangeArrowheads="1"/>
          </p:cNvPicPr>
          <p:nvPr/>
        </p:nvPicPr>
        <p:blipFill>
          <a:blip r:embed="rId2" cstate="print"/>
          <a:srcRect/>
          <a:stretch>
            <a:fillRect/>
          </a:stretch>
        </p:blipFill>
        <p:spPr bwMode="auto">
          <a:xfrm>
            <a:off x="244796" y="96582"/>
            <a:ext cx="360000" cy="360000"/>
          </a:xfrm>
          <a:prstGeom prst="rect">
            <a:avLst/>
          </a:prstGeom>
          <a:noFill/>
        </p:spPr>
      </p:pic>
      <p:sp>
        <p:nvSpPr>
          <p:cNvPr id="3" name="Textfeld 2"/>
          <p:cNvSpPr txBox="1"/>
          <p:nvPr/>
        </p:nvSpPr>
        <p:spPr>
          <a:xfrm>
            <a:off x="251520" y="51470"/>
            <a:ext cx="8640960" cy="897682"/>
          </a:xfrm>
          <a:prstGeom prst="rect">
            <a:avLst/>
          </a:prstGeom>
          <a:noFill/>
        </p:spPr>
        <p:txBody>
          <a:bodyPr wrap="square" lIns="0" tIns="0" rIns="0" bIns="0" rtlCol="0">
            <a:spAutoFit/>
          </a:bodyPr>
          <a:lstStyle/>
          <a:p>
            <a:pPr marL="468000">
              <a:spcAft>
                <a:spcPts val="1000"/>
              </a:spcAft>
            </a:pPr>
            <a:r>
              <a:rPr lang="de-DE" sz="3000" dirty="0" smtClean="0">
                <a:latin typeface="Futura Hv BT" pitchFamily="34" charset="0"/>
              </a:rPr>
              <a:t>Galerie</a:t>
            </a:r>
          </a:p>
          <a:p>
            <a:pPr marL="468000">
              <a:spcAft>
                <a:spcPts val="500"/>
              </a:spcAft>
            </a:pPr>
            <a:r>
              <a:rPr lang="de-DE" sz="2000" dirty="0" err="1" smtClean="0">
                <a:latin typeface="Futura Hv BT" pitchFamily="34" charset="0"/>
              </a:rPr>
              <a:t>beach</a:t>
            </a:r>
            <a:r>
              <a:rPr lang="de-DE" sz="2000" dirty="0" err="1" smtClean="0">
                <a:latin typeface="Futura Lt BT" pitchFamily="34" charset="0"/>
              </a:rPr>
              <a:t>bar</a:t>
            </a:r>
            <a:endParaRPr lang="en-GB" sz="2000" dirty="0">
              <a:latin typeface="Futura Lt BT" pitchFamily="34" charset="0"/>
            </a:endParaRPr>
          </a:p>
        </p:txBody>
      </p:sp>
      <p:pic>
        <p:nvPicPr>
          <p:cNvPr id="6" name="Picture 2" descr="C:\JHL\Daten\joh\Arbeit\05_feiermitbar\02_Marketing\Elemente\Caros\caro_palm_beach.jpg"/>
          <p:cNvPicPr>
            <a:picLocks noChangeAspect="1" noChangeArrowheads="1"/>
          </p:cNvPicPr>
          <p:nvPr/>
        </p:nvPicPr>
        <p:blipFill>
          <a:blip r:embed="rId3" cstate="print"/>
          <a:srcRect/>
          <a:stretch>
            <a:fillRect/>
          </a:stretch>
        </p:blipFill>
        <p:spPr bwMode="auto">
          <a:xfrm>
            <a:off x="244796" y="593914"/>
            <a:ext cx="360000" cy="360000"/>
          </a:xfrm>
          <a:prstGeom prst="rect">
            <a:avLst/>
          </a:prstGeom>
          <a:noFill/>
        </p:spPr>
      </p:pic>
      <p:pic>
        <p:nvPicPr>
          <p:cNvPr id="5123" name="Picture 3" descr="C:\JHL\Daten\joh\Arbeit\05_feiermitbar\01_Leistungen\01_Konzept\beachbar\20160531_Bar-Shooting, beachbar\DSC08933_mod_1-1.jpg"/>
          <p:cNvPicPr>
            <a:picLocks noChangeArrowheads="1"/>
          </p:cNvPicPr>
          <p:nvPr/>
        </p:nvPicPr>
        <p:blipFill>
          <a:blip r:embed="rId4" cstate="print"/>
          <a:srcRect/>
          <a:stretch>
            <a:fillRect/>
          </a:stretch>
        </p:blipFill>
        <p:spPr bwMode="auto">
          <a:xfrm>
            <a:off x="6084168" y="1275918"/>
            <a:ext cx="2808000" cy="2808000"/>
          </a:xfrm>
          <a:prstGeom prst="rect">
            <a:avLst/>
          </a:prstGeom>
          <a:noFill/>
        </p:spPr>
      </p:pic>
      <p:pic>
        <p:nvPicPr>
          <p:cNvPr id="5124" name="Picture 4" descr="C:\JHL\Daten\joh\Arbeit\05_feiermitbar\01_Leistungen\01_Konzept\beachbar\20160531_Bar-Shooting, beachbar\DSC08940_mod_1-1.jpg"/>
          <p:cNvPicPr>
            <a:picLocks noChangeArrowheads="1"/>
          </p:cNvPicPr>
          <p:nvPr/>
        </p:nvPicPr>
        <p:blipFill>
          <a:blip r:embed="rId5" cstate="print"/>
          <a:srcRect/>
          <a:stretch>
            <a:fillRect/>
          </a:stretch>
        </p:blipFill>
        <p:spPr bwMode="auto">
          <a:xfrm>
            <a:off x="251520" y="1275606"/>
            <a:ext cx="2808000" cy="2808000"/>
          </a:xfrm>
          <a:prstGeom prst="rect">
            <a:avLst/>
          </a:prstGeom>
          <a:noFill/>
        </p:spPr>
      </p:pic>
      <p:pic>
        <p:nvPicPr>
          <p:cNvPr id="5125" name="Picture 5" descr="C:\JHL\Daten\joh\Arbeit\05_feiermitbar\01_Leistungen\01_Konzept\beachbar\20160531_Bar-Shooting, beachbar\DSC08913_mod_1-1.jpg"/>
          <p:cNvPicPr>
            <a:picLocks noChangeArrowheads="1"/>
          </p:cNvPicPr>
          <p:nvPr/>
        </p:nvPicPr>
        <p:blipFill>
          <a:blip r:embed="rId6" cstate="print"/>
          <a:srcRect/>
          <a:stretch>
            <a:fillRect/>
          </a:stretch>
        </p:blipFill>
        <p:spPr bwMode="auto">
          <a:xfrm>
            <a:off x="3162910" y="1275606"/>
            <a:ext cx="2808000" cy="2808000"/>
          </a:xfrm>
          <a:prstGeom prst="rect">
            <a:avLst/>
          </a:prstGeom>
          <a:noFill/>
        </p:spPr>
      </p:pic>
    </p:spTree>
  </p:cSld>
  <p:clrMapOvr>
    <a:masterClrMapping/>
  </p:clrMapOvr>
  <p:transition spd="slow" advClick="0" advTm="10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JHL\Daten\joh\Arbeit\05_feiermitbar\02_Marketing\Elemente\Caros\caro_smiley_white.jpg"/>
          <p:cNvPicPr>
            <a:picLocks noChangeAspect="1" noChangeArrowheads="1"/>
          </p:cNvPicPr>
          <p:nvPr/>
        </p:nvPicPr>
        <p:blipFill>
          <a:blip r:embed="rId2" cstate="print"/>
          <a:srcRect/>
          <a:stretch>
            <a:fillRect/>
          </a:stretch>
        </p:blipFill>
        <p:spPr bwMode="auto">
          <a:xfrm>
            <a:off x="244796" y="96582"/>
            <a:ext cx="360000" cy="360000"/>
          </a:xfrm>
          <a:prstGeom prst="rect">
            <a:avLst/>
          </a:prstGeom>
          <a:noFill/>
        </p:spPr>
      </p:pic>
      <p:sp>
        <p:nvSpPr>
          <p:cNvPr id="3" name="Textfeld 2"/>
          <p:cNvSpPr txBox="1"/>
          <p:nvPr/>
        </p:nvSpPr>
        <p:spPr>
          <a:xfrm>
            <a:off x="251520" y="51470"/>
            <a:ext cx="8640960" cy="897682"/>
          </a:xfrm>
          <a:prstGeom prst="rect">
            <a:avLst/>
          </a:prstGeom>
          <a:noFill/>
        </p:spPr>
        <p:txBody>
          <a:bodyPr wrap="square" lIns="0" tIns="0" rIns="0" bIns="0" rtlCol="0">
            <a:spAutoFit/>
          </a:bodyPr>
          <a:lstStyle/>
          <a:p>
            <a:pPr marL="468000">
              <a:spcAft>
                <a:spcPts val="1000"/>
              </a:spcAft>
            </a:pPr>
            <a:r>
              <a:rPr lang="de-DE" sz="3000" dirty="0" smtClean="0">
                <a:latin typeface="Futura Hv BT" pitchFamily="34" charset="0"/>
              </a:rPr>
              <a:t>Galerie</a:t>
            </a:r>
          </a:p>
          <a:p>
            <a:pPr marL="468000">
              <a:spcAft>
                <a:spcPts val="500"/>
              </a:spcAft>
            </a:pPr>
            <a:r>
              <a:rPr lang="de-DE" sz="2000" dirty="0" err="1" smtClean="0">
                <a:latin typeface="Futura Hv BT" pitchFamily="34" charset="0"/>
              </a:rPr>
              <a:t>snow</a:t>
            </a:r>
            <a:r>
              <a:rPr lang="de-DE" sz="2000" dirty="0" err="1" smtClean="0">
                <a:latin typeface="Futura Lt BT" pitchFamily="34" charset="0"/>
              </a:rPr>
              <a:t>bar</a:t>
            </a:r>
            <a:endParaRPr lang="en-GB" sz="2000" dirty="0">
              <a:latin typeface="Futura Lt BT" pitchFamily="34" charset="0"/>
            </a:endParaRPr>
          </a:p>
        </p:txBody>
      </p:sp>
      <p:pic>
        <p:nvPicPr>
          <p:cNvPr id="7" name="Picture 2" descr="C:\JHL\Daten\joh\Arbeit\05_feiermitbar\02_Marketing\Elemente\Caros\caro_snow_hellblau.jpg"/>
          <p:cNvPicPr>
            <a:picLocks noChangeAspect="1" noChangeArrowheads="1"/>
          </p:cNvPicPr>
          <p:nvPr/>
        </p:nvPicPr>
        <p:blipFill>
          <a:blip r:embed="rId3" cstate="print"/>
          <a:srcRect/>
          <a:stretch>
            <a:fillRect/>
          </a:stretch>
        </p:blipFill>
        <p:spPr bwMode="auto">
          <a:xfrm>
            <a:off x="244796" y="593914"/>
            <a:ext cx="360000" cy="360000"/>
          </a:xfrm>
          <a:prstGeom prst="rect">
            <a:avLst/>
          </a:prstGeom>
          <a:noFill/>
        </p:spPr>
      </p:pic>
      <p:pic>
        <p:nvPicPr>
          <p:cNvPr id="8" name="Picture 6" descr="C:\JHL\Daten\joh\Arbeit\05_feiermitbar\01_Leistungen\01_Konzept\snowbar\20160531_Bar-Shooting, snowbar\DSC08630_mod_4-3.jpg"/>
          <p:cNvPicPr>
            <a:picLocks noChangeArrowheads="1"/>
          </p:cNvPicPr>
          <p:nvPr/>
        </p:nvPicPr>
        <p:blipFill>
          <a:blip r:embed="rId4" cstate="print"/>
          <a:srcRect/>
          <a:stretch>
            <a:fillRect/>
          </a:stretch>
        </p:blipFill>
        <p:spPr bwMode="auto">
          <a:xfrm>
            <a:off x="251520" y="1275918"/>
            <a:ext cx="2808000" cy="2808000"/>
          </a:xfrm>
          <a:prstGeom prst="rect">
            <a:avLst/>
          </a:prstGeom>
          <a:noFill/>
        </p:spPr>
      </p:pic>
      <p:pic>
        <p:nvPicPr>
          <p:cNvPr id="9" name="Picture 7" descr="C:\JHL\Daten\joh\Arbeit\05_feiermitbar\01_Leistungen\01_Konzept\snowbar\20160531_Bar-Shooting, snowbar\DSC08644_mod_1-1.jpg"/>
          <p:cNvPicPr>
            <a:picLocks noChangeArrowheads="1"/>
          </p:cNvPicPr>
          <p:nvPr/>
        </p:nvPicPr>
        <p:blipFill>
          <a:blip r:embed="rId5" cstate="print"/>
          <a:srcRect/>
          <a:stretch>
            <a:fillRect/>
          </a:stretch>
        </p:blipFill>
        <p:spPr bwMode="auto">
          <a:xfrm>
            <a:off x="6084168" y="1275918"/>
            <a:ext cx="2808000" cy="2808000"/>
          </a:xfrm>
          <a:prstGeom prst="rect">
            <a:avLst/>
          </a:prstGeom>
          <a:noFill/>
        </p:spPr>
      </p:pic>
      <p:pic>
        <p:nvPicPr>
          <p:cNvPr id="10" name="Picture 8" descr="C:\JHL\Daten\joh\Arbeit\05_feiermitbar\01_Leistungen\01_Konzept\snowbar\20160531_Bar-Shooting, snowbar\DSC08621_mod_1-1.jpg"/>
          <p:cNvPicPr>
            <a:picLocks noChangeArrowheads="1"/>
          </p:cNvPicPr>
          <p:nvPr/>
        </p:nvPicPr>
        <p:blipFill>
          <a:blip r:embed="rId6" cstate="print"/>
          <a:srcRect/>
          <a:stretch>
            <a:fillRect/>
          </a:stretch>
        </p:blipFill>
        <p:spPr bwMode="auto">
          <a:xfrm>
            <a:off x="3165460" y="1275918"/>
            <a:ext cx="2808000" cy="2808000"/>
          </a:xfrm>
          <a:prstGeom prst="rect">
            <a:avLst/>
          </a:prstGeom>
          <a:noFill/>
        </p:spPr>
      </p:pic>
    </p:spTree>
  </p:cSld>
  <p:clrMapOvr>
    <a:masterClrMapping/>
  </p:clrMapOvr>
  <p:transition spd="slow" advClick="0" advTm="10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JHL\Daten\joh\Arbeit\05_feiermitbar\02_Marketing\Elemente\Caros\caro_smiley_white.jpg"/>
          <p:cNvPicPr>
            <a:picLocks noChangeAspect="1" noChangeArrowheads="1"/>
          </p:cNvPicPr>
          <p:nvPr/>
        </p:nvPicPr>
        <p:blipFill>
          <a:blip r:embed="rId2" cstate="print"/>
          <a:srcRect/>
          <a:stretch>
            <a:fillRect/>
          </a:stretch>
        </p:blipFill>
        <p:spPr bwMode="auto">
          <a:xfrm>
            <a:off x="244796" y="96582"/>
            <a:ext cx="360000" cy="360000"/>
          </a:xfrm>
          <a:prstGeom prst="rect">
            <a:avLst/>
          </a:prstGeom>
          <a:noFill/>
        </p:spPr>
      </p:pic>
      <p:sp>
        <p:nvSpPr>
          <p:cNvPr id="3" name="Textfeld 2"/>
          <p:cNvSpPr txBox="1"/>
          <p:nvPr/>
        </p:nvSpPr>
        <p:spPr>
          <a:xfrm>
            <a:off x="251520" y="51470"/>
            <a:ext cx="8640960" cy="897682"/>
          </a:xfrm>
          <a:prstGeom prst="rect">
            <a:avLst/>
          </a:prstGeom>
          <a:noFill/>
        </p:spPr>
        <p:txBody>
          <a:bodyPr wrap="square" lIns="0" tIns="0" rIns="0" bIns="0" rtlCol="0">
            <a:spAutoFit/>
          </a:bodyPr>
          <a:lstStyle/>
          <a:p>
            <a:pPr marL="468000">
              <a:spcAft>
                <a:spcPts val="1000"/>
              </a:spcAft>
            </a:pPr>
            <a:r>
              <a:rPr lang="de-DE" sz="3000" dirty="0" smtClean="0">
                <a:latin typeface="Futura Hv BT" pitchFamily="34" charset="0"/>
              </a:rPr>
              <a:t>Galerie</a:t>
            </a:r>
          </a:p>
          <a:p>
            <a:pPr marL="468000">
              <a:spcAft>
                <a:spcPts val="500"/>
              </a:spcAft>
            </a:pPr>
            <a:r>
              <a:rPr lang="de-DE" sz="2000" dirty="0" err="1" smtClean="0">
                <a:latin typeface="Futura Hv BT" pitchFamily="34" charset="0"/>
              </a:rPr>
              <a:t>bar</a:t>
            </a:r>
            <a:r>
              <a:rPr lang="de-DE" sz="2000" dirty="0" err="1" smtClean="0">
                <a:latin typeface="Futura Lt BT" pitchFamily="34" charset="0"/>
              </a:rPr>
              <a:t>keeper</a:t>
            </a:r>
            <a:endParaRPr lang="en-GB" sz="2000" dirty="0">
              <a:latin typeface="Futura Lt BT" pitchFamily="34" charset="0"/>
            </a:endParaRPr>
          </a:p>
        </p:txBody>
      </p:sp>
      <p:pic>
        <p:nvPicPr>
          <p:cNvPr id="8" name="Picture 3" descr="C:\JHL\Daten\joh\Arbeit\05_feiermitbar\02_Marketing\Elemente\Caros\caro_fliege_white.jpg"/>
          <p:cNvPicPr>
            <a:picLocks noChangeAspect="1" noChangeArrowheads="1"/>
          </p:cNvPicPr>
          <p:nvPr/>
        </p:nvPicPr>
        <p:blipFill>
          <a:blip r:embed="rId3" cstate="print"/>
          <a:srcRect/>
          <a:stretch>
            <a:fillRect/>
          </a:stretch>
        </p:blipFill>
        <p:spPr bwMode="auto">
          <a:xfrm>
            <a:off x="244796" y="593914"/>
            <a:ext cx="360000" cy="360000"/>
          </a:xfrm>
          <a:prstGeom prst="rect">
            <a:avLst/>
          </a:prstGeom>
          <a:noFill/>
        </p:spPr>
      </p:pic>
      <p:pic>
        <p:nvPicPr>
          <p:cNvPr id="7172" name="Picture 4" descr="C:\JHL\Daten\joh\Arbeit\05_feiermitbar\01_Leistungen\02_Bar\20160531_Bar-Shooting, barkeeper\DSC08719_mod_1-1.jpg"/>
          <p:cNvPicPr>
            <a:picLocks noChangeArrowheads="1"/>
          </p:cNvPicPr>
          <p:nvPr/>
        </p:nvPicPr>
        <p:blipFill>
          <a:blip r:embed="rId4" cstate="print"/>
          <a:srcRect/>
          <a:stretch>
            <a:fillRect/>
          </a:stretch>
        </p:blipFill>
        <p:spPr bwMode="auto">
          <a:xfrm>
            <a:off x="3170228" y="1275918"/>
            <a:ext cx="2808000" cy="2808000"/>
          </a:xfrm>
          <a:prstGeom prst="rect">
            <a:avLst/>
          </a:prstGeom>
          <a:noFill/>
        </p:spPr>
      </p:pic>
      <p:pic>
        <p:nvPicPr>
          <p:cNvPr id="7173" name="Picture 5" descr="C:\JHL\Daten\joh\Arbeit\05_feiermitbar\01_Leistungen\02_Bar\20160531_Bar-Shooting, barkeeper\DSC08696_mod_1-1.jpg"/>
          <p:cNvPicPr>
            <a:picLocks noChangeArrowheads="1"/>
          </p:cNvPicPr>
          <p:nvPr/>
        </p:nvPicPr>
        <p:blipFill>
          <a:blip r:embed="rId5" cstate="print"/>
          <a:srcRect/>
          <a:stretch>
            <a:fillRect/>
          </a:stretch>
        </p:blipFill>
        <p:spPr bwMode="auto">
          <a:xfrm>
            <a:off x="251520" y="1275918"/>
            <a:ext cx="2808000" cy="2808000"/>
          </a:xfrm>
          <a:prstGeom prst="rect">
            <a:avLst/>
          </a:prstGeom>
          <a:noFill/>
        </p:spPr>
      </p:pic>
      <p:pic>
        <p:nvPicPr>
          <p:cNvPr id="7174" name="Picture 6" descr="C:\JHL\Daten\joh\Arbeit\05_feiermitbar\01_Leistungen\02_Bar\20160531_Bar-Shooting, barkeeper\DSC08698_mod_1-1.jpg"/>
          <p:cNvPicPr>
            <a:picLocks noChangeArrowheads="1"/>
          </p:cNvPicPr>
          <p:nvPr/>
        </p:nvPicPr>
        <p:blipFill>
          <a:blip r:embed="rId6" cstate="print"/>
          <a:srcRect/>
          <a:stretch>
            <a:fillRect/>
          </a:stretch>
        </p:blipFill>
        <p:spPr bwMode="auto">
          <a:xfrm>
            <a:off x="6084168" y="1275918"/>
            <a:ext cx="2808000" cy="2808000"/>
          </a:xfrm>
          <a:prstGeom prst="rect">
            <a:avLst/>
          </a:prstGeom>
          <a:noFill/>
        </p:spPr>
      </p:pic>
    </p:spTree>
  </p:cSld>
  <p:clrMapOvr>
    <a:masterClrMapping/>
  </p:clrMapOvr>
  <p:transition spd="slow" advClick="0" advTm="10000">
    <p:fade/>
  </p:transition>
  <p:timing>
    <p:tnLst>
      <p:par>
        <p:cTn id="1" dur="indefinite" restart="never" nodeType="tmRoot"/>
      </p:par>
    </p:tnLst>
  </p:timing>
</p:sld>
</file>

<file path=ppt/theme/theme1.xml><?xml version="1.0" encoding="utf-8"?>
<a:theme xmlns:a="http://schemas.openxmlformats.org/drawingml/2006/main" name="Default Theme">
  <a:themeElements>
    <a:clrScheme name="HKS47K">
      <a:dk1>
        <a:srgbClr val="000000"/>
      </a:dk1>
      <a:lt1>
        <a:srgbClr val="FFFFFF"/>
      </a:lt1>
      <a:dk2>
        <a:srgbClr val="000000"/>
      </a:dk2>
      <a:lt2>
        <a:srgbClr val="FFFFFF"/>
      </a:lt2>
      <a:accent1>
        <a:srgbClr val="DCEBF6"/>
      </a:accent1>
      <a:accent2>
        <a:srgbClr val="CACCCC"/>
      </a:accent2>
      <a:accent3>
        <a:srgbClr val="969A9A"/>
      </a:accent3>
      <a:accent4>
        <a:srgbClr val="626666"/>
      </a:accent4>
      <a:accent5>
        <a:srgbClr val="000000"/>
      </a:accent5>
      <a:accent6>
        <a:srgbClr val="0091DC"/>
      </a:accent6>
      <a:hlink>
        <a:srgbClr val="626666"/>
      </a:hlink>
      <a:folHlink>
        <a:srgbClr val="CACCCC"/>
      </a:folHlink>
    </a:clrScheme>
    <a:fontScheme name="MetaPlusLF">
      <a:majorFont>
        <a:latin typeface="MetaPlusLF"/>
        <a:ea typeface=""/>
        <a:cs typeface=""/>
      </a:majorFont>
      <a:minorFont>
        <a:latin typeface="MetaPlusLF"/>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0</TotalTime>
  <Words>239</Words>
  <Application>Microsoft Office PowerPoint</Application>
  <PresentationFormat>Bildschirmpräsentation (16:9)</PresentationFormat>
  <Paragraphs>77</Paragraphs>
  <Slides>11</Slides>
  <Notes>0</Notes>
  <HiddenSlides>0</HiddenSlides>
  <MMClips>0</MMClips>
  <ScaleCrop>false</ScaleCrop>
  <HeadingPairs>
    <vt:vector size="4" baseType="variant">
      <vt:variant>
        <vt:lpstr>Design</vt:lpstr>
      </vt:variant>
      <vt:variant>
        <vt:i4>1</vt:i4>
      </vt:variant>
      <vt:variant>
        <vt:lpstr>Folientitel</vt:lpstr>
      </vt:variant>
      <vt:variant>
        <vt:i4>11</vt:i4>
      </vt:variant>
    </vt:vector>
  </HeadingPairs>
  <TitlesOfParts>
    <vt:vector size="12" baseType="lpstr">
      <vt:lpstr>Default Theme</vt:lpstr>
      <vt:lpstr>Folie 1</vt:lpstr>
      <vt:lpstr>Folie 2</vt:lpstr>
      <vt:lpstr>Folie 3</vt:lpstr>
      <vt:lpstr>Folie 4</vt:lpstr>
      <vt:lpstr>Folie 5</vt:lpstr>
      <vt:lpstr>Folie 6</vt:lpstr>
      <vt:lpstr>Folie 7</vt:lpstr>
      <vt:lpstr>Folie 8</vt:lpstr>
      <vt:lpstr>Folie 9</vt:lpstr>
      <vt:lpstr>Folie 10</vt:lpstr>
      <vt:lpstr>Folie 11</vt:lpstr>
    </vt:vector>
  </TitlesOfParts>
  <Company>Festo AG &amp; Co. KG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Johannes Lang</dc:creator>
  <cp:lastModifiedBy>Johannes Lang</cp:lastModifiedBy>
  <cp:revision>33</cp:revision>
  <dcterms:created xsi:type="dcterms:W3CDTF">2016-06-03T07:02:35Z</dcterms:created>
  <dcterms:modified xsi:type="dcterms:W3CDTF">2016-06-06T14:08:17Z</dcterms:modified>
</cp:coreProperties>
</file>